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6.xml" ContentType="application/vnd.openxmlformats-officedocument.themeOverride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1" r:id="rId1"/>
  </p:sldMasterIdLst>
  <p:notesMasterIdLst>
    <p:notesMasterId r:id="rId52"/>
  </p:notesMasterIdLst>
  <p:handoutMasterIdLst>
    <p:handoutMasterId r:id="rId53"/>
  </p:handoutMasterIdLst>
  <p:sldIdLst>
    <p:sldId id="447" r:id="rId2"/>
    <p:sldId id="477" r:id="rId3"/>
    <p:sldId id="478" r:id="rId4"/>
    <p:sldId id="587" r:id="rId5"/>
    <p:sldId id="512" r:id="rId6"/>
    <p:sldId id="470" r:id="rId7"/>
    <p:sldId id="588" r:id="rId8"/>
    <p:sldId id="475" r:id="rId9"/>
    <p:sldId id="611" r:id="rId10"/>
    <p:sldId id="609" r:id="rId11"/>
    <p:sldId id="591" r:id="rId12"/>
    <p:sldId id="617" r:id="rId13"/>
    <p:sldId id="593" r:id="rId14"/>
    <p:sldId id="610" r:id="rId15"/>
    <p:sldId id="595" r:id="rId16"/>
    <p:sldId id="596" r:id="rId17"/>
    <p:sldId id="597" r:id="rId18"/>
    <p:sldId id="598" r:id="rId19"/>
    <p:sldId id="599" r:id="rId20"/>
    <p:sldId id="600" r:id="rId21"/>
    <p:sldId id="601" r:id="rId22"/>
    <p:sldId id="602" r:id="rId23"/>
    <p:sldId id="604" r:id="rId24"/>
    <p:sldId id="603" r:id="rId25"/>
    <p:sldId id="605" r:id="rId26"/>
    <p:sldId id="581" r:id="rId27"/>
    <p:sldId id="585" r:id="rId28"/>
    <p:sldId id="584" r:id="rId29"/>
    <p:sldId id="618" r:id="rId30"/>
    <p:sldId id="619" r:id="rId31"/>
    <p:sldId id="614" r:id="rId32"/>
    <p:sldId id="613" r:id="rId33"/>
    <p:sldId id="612" r:id="rId34"/>
    <p:sldId id="615" r:id="rId35"/>
    <p:sldId id="507" r:id="rId36"/>
    <p:sldId id="508" r:id="rId37"/>
    <p:sldId id="573" r:id="rId38"/>
    <p:sldId id="620" r:id="rId39"/>
    <p:sldId id="621" r:id="rId40"/>
    <p:sldId id="571" r:id="rId41"/>
    <p:sldId id="552" r:id="rId42"/>
    <p:sldId id="553" r:id="rId43"/>
    <p:sldId id="554" r:id="rId44"/>
    <p:sldId id="555" r:id="rId45"/>
    <p:sldId id="556" r:id="rId46"/>
    <p:sldId id="576" r:id="rId47"/>
    <p:sldId id="557" r:id="rId48"/>
    <p:sldId id="586" r:id="rId49"/>
    <p:sldId id="559" r:id="rId50"/>
    <p:sldId id="616" r:id="rId5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FF"/>
    <a:srgbClr val="423E26"/>
    <a:srgbClr val="857C4B"/>
    <a:srgbClr val="F8F8F8"/>
    <a:srgbClr val="33CC33"/>
    <a:srgbClr val="C02AAB"/>
    <a:srgbClr val="000000"/>
    <a:srgbClr val="B7AF8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5" autoAdjust="0"/>
    <p:restoredTop sz="99643" autoAdjust="0"/>
  </p:normalViewPr>
  <p:slideViewPr>
    <p:cSldViewPr snapToGrid="0">
      <p:cViewPr>
        <p:scale>
          <a:sx n="60" d="100"/>
          <a:sy n="60" d="100"/>
        </p:scale>
        <p:origin x="-802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050"/>
    </p:cViewPr>
  </p:sorterViewPr>
  <p:notesViewPr>
    <p:cSldViewPr snapToGrid="0">
      <p:cViewPr>
        <p:scale>
          <a:sx n="80" d="100"/>
          <a:sy n="80" d="100"/>
        </p:scale>
        <p:origin x="-1166" y="-6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70755-264E-43C2-B718-16E0E3F0065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4B766-B51F-44B8-904A-E8DDE0A4B419}">
      <dgm:prSet phldrT="[Text]"/>
      <dgm:spPr/>
      <dgm:t>
        <a:bodyPr/>
        <a:lstStyle/>
        <a:p>
          <a:r>
            <a:rPr lang="en-US" dirty="0" smtClean="0"/>
            <a:t>Formative Assessment</a:t>
          </a:r>
          <a:endParaRPr lang="en-US" dirty="0"/>
        </a:p>
      </dgm:t>
    </dgm:pt>
    <dgm:pt modelId="{E68A5F41-E594-4792-B20E-E4BE6DF5B2A7}" type="parTrans" cxnId="{7EB612F9-BA56-4C1E-B3A6-C101998280CA}">
      <dgm:prSet/>
      <dgm:spPr/>
      <dgm:t>
        <a:bodyPr/>
        <a:lstStyle/>
        <a:p>
          <a:endParaRPr lang="en-US"/>
        </a:p>
      </dgm:t>
    </dgm:pt>
    <dgm:pt modelId="{7927EFF7-E5B6-40DF-9CF2-E806D3B8C1FC}" type="sibTrans" cxnId="{7EB612F9-BA56-4C1E-B3A6-C101998280CA}">
      <dgm:prSet/>
      <dgm:spPr/>
      <dgm:t>
        <a:bodyPr/>
        <a:lstStyle/>
        <a:p>
          <a:endParaRPr lang="en-US"/>
        </a:p>
      </dgm:t>
    </dgm:pt>
    <dgm:pt modelId="{35A73537-644F-41C4-97F1-B65D98B11747}">
      <dgm:prSet phldrT="[Text]"/>
      <dgm:spPr/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B28AEB92-7BB8-4771-BC61-8DCEF99DB997}" type="parTrans" cxnId="{E61E38F3-387C-4134-8BC1-65AD8E6B543D}">
      <dgm:prSet/>
      <dgm:spPr/>
      <dgm:t>
        <a:bodyPr/>
        <a:lstStyle/>
        <a:p>
          <a:endParaRPr lang="en-US"/>
        </a:p>
      </dgm:t>
    </dgm:pt>
    <dgm:pt modelId="{0C08E45E-FC2C-4A12-966A-0FB6A89C4DCB}" type="sibTrans" cxnId="{E61E38F3-387C-4134-8BC1-65AD8E6B543D}">
      <dgm:prSet/>
      <dgm:spPr/>
      <dgm:t>
        <a:bodyPr/>
        <a:lstStyle/>
        <a:p>
          <a:endParaRPr lang="en-US"/>
        </a:p>
      </dgm:t>
    </dgm:pt>
    <dgm:pt modelId="{8FB73013-EBCB-4D2D-8426-45FCBF73050A}">
      <dgm:prSet phldrT="[Text]"/>
      <dgm:spPr/>
      <dgm:t>
        <a:bodyPr/>
        <a:lstStyle/>
        <a:p>
          <a:r>
            <a:rPr lang="en-US" dirty="0" err="1" smtClean="0"/>
            <a:t>Tiering</a:t>
          </a:r>
          <a:r>
            <a:rPr lang="en-US" dirty="0" smtClean="0"/>
            <a:t> and Planning</a:t>
          </a:r>
          <a:endParaRPr lang="en-US" dirty="0"/>
        </a:p>
      </dgm:t>
    </dgm:pt>
    <dgm:pt modelId="{A14BFACC-950A-4498-A20D-243632C4D340}" type="parTrans" cxnId="{C3DD6E1F-94C4-4DC1-9E63-558D506F5ACB}">
      <dgm:prSet/>
      <dgm:spPr/>
      <dgm:t>
        <a:bodyPr/>
        <a:lstStyle/>
        <a:p>
          <a:endParaRPr lang="en-US"/>
        </a:p>
      </dgm:t>
    </dgm:pt>
    <dgm:pt modelId="{60F21196-02F0-4040-8E46-604CDC45E740}" type="sibTrans" cxnId="{C3DD6E1F-94C4-4DC1-9E63-558D506F5ACB}">
      <dgm:prSet/>
      <dgm:spPr/>
      <dgm:t>
        <a:bodyPr/>
        <a:lstStyle/>
        <a:p>
          <a:endParaRPr lang="en-US"/>
        </a:p>
      </dgm:t>
    </dgm:pt>
    <dgm:pt modelId="{34578C99-6FE3-4464-B25C-ABBABE1085B9}">
      <dgm:prSet phldrT="[Text]"/>
      <dgm:spPr/>
      <dgm:t>
        <a:bodyPr/>
        <a:lstStyle/>
        <a:p>
          <a:r>
            <a:rPr lang="en-US" dirty="0" smtClean="0"/>
            <a:t>Intervention and Enrichment</a:t>
          </a:r>
          <a:endParaRPr lang="en-US" dirty="0"/>
        </a:p>
      </dgm:t>
    </dgm:pt>
    <dgm:pt modelId="{2B9039C7-59B2-469D-B7F6-D1F0BA56A0B6}" type="parTrans" cxnId="{9D36ABCB-6970-4139-810E-F68A76340436}">
      <dgm:prSet/>
      <dgm:spPr/>
      <dgm:t>
        <a:bodyPr/>
        <a:lstStyle/>
        <a:p>
          <a:endParaRPr lang="en-US"/>
        </a:p>
      </dgm:t>
    </dgm:pt>
    <dgm:pt modelId="{7E954A37-B506-4FE4-A3D1-1F616325691F}" type="sibTrans" cxnId="{9D36ABCB-6970-4139-810E-F68A76340436}">
      <dgm:prSet/>
      <dgm:spPr/>
      <dgm:t>
        <a:bodyPr/>
        <a:lstStyle/>
        <a:p>
          <a:endParaRPr lang="en-US"/>
        </a:p>
      </dgm:t>
    </dgm:pt>
    <dgm:pt modelId="{DE83A1AD-414E-4E80-B3B0-4A9404C65B6F}">
      <dgm:prSet phldrT="[Text]"/>
      <dgm:spPr/>
      <dgm:t>
        <a:bodyPr/>
        <a:lstStyle/>
        <a:p>
          <a:r>
            <a:rPr lang="en-US" dirty="0" smtClean="0"/>
            <a:t>Progress Monitoring</a:t>
          </a:r>
          <a:endParaRPr lang="en-US" dirty="0"/>
        </a:p>
      </dgm:t>
    </dgm:pt>
    <dgm:pt modelId="{1FFD2DAC-941B-48E7-A108-2F56F598CB07}" type="parTrans" cxnId="{A5506237-D60D-4FDF-9705-5E386FE8374C}">
      <dgm:prSet/>
      <dgm:spPr/>
      <dgm:t>
        <a:bodyPr/>
        <a:lstStyle/>
        <a:p>
          <a:endParaRPr lang="en-US"/>
        </a:p>
      </dgm:t>
    </dgm:pt>
    <dgm:pt modelId="{8B9D90B2-EFF9-4D93-AB36-8C61506C52A7}" type="sibTrans" cxnId="{A5506237-D60D-4FDF-9705-5E386FE8374C}">
      <dgm:prSet/>
      <dgm:spPr/>
      <dgm:t>
        <a:bodyPr/>
        <a:lstStyle/>
        <a:p>
          <a:endParaRPr lang="en-US"/>
        </a:p>
      </dgm:t>
    </dgm:pt>
    <dgm:pt modelId="{726DF1C8-8E80-4335-BF8D-70EA2C2B33BA}" type="pres">
      <dgm:prSet presAssocID="{BF270755-264E-43C2-B718-16E0E3F006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520ABD-D157-455D-BB0D-B4E8765ED2C3}" type="pres">
      <dgm:prSet presAssocID="{BF270755-264E-43C2-B718-16E0E3F00650}" presName="cycle" presStyleCnt="0"/>
      <dgm:spPr/>
    </dgm:pt>
    <dgm:pt modelId="{E3FE429E-F921-47FD-8CDB-6CD06746A48C}" type="pres">
      <dgm:prSet presAssocID="{D2A4B766-B51F-44B8-904A-E8DDE0A4B41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C850F-6094-47DD-9984-3FC6BED73A9D}" type="pres">
      <dgm:prSet presAssocID="{7927EFF7-E5B6-40DF-9CF2-E806D3B8C1F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2D177C8-8468-4D00-9AB3-DF16AFB5036D}" type="pres">
      <dgm:prSet presAssocID="{35A73537-644F-41C4-97F1-B65D98B1174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B11B5-5C7B-417E-9770-E2135A8C4BC7}" type="pres">
      <dgm:prSet presAssocID="{8FB73013-EBCB-4D2D-8426-45FCBF73050A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05476-1FDF-4304-BC81-4C3EC796E489}" type="pres">
      <dgm:prSet presAssocID="{34578C99-6FE3-4464-B25C-ABBABE1085B9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96DE7-B6BF-4020-A15C-8FEFEB332536}" type="pres">
      <dgm:prSet presAssocID="{DE83A1AD-414E-4E80-B3B0-4A9404C65B6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DD6E1F-94C4-4DC1-9E63-558D506F5ACB}" srcId="{BF270755-264E-43C2-B718-16E0E3F00650}" destId="{8FB73013-EBCB-4D2D-8426-45FCBF73050A}" srcOrd="2" destOrd="0" parTransId="{A14BFACC-950A-4498-A20D-243632C4D340}" sibTransId="{60F21196-02F0-4040-8E46-604CDC45E740}"/>
    <dgm:cxn modelId="{1D4D26FC-73D8-4753-AF3C-8341F8D61D9C}" type="presOf" srcId="{34578C99-6FE3-4464-B25C-ABBABE1085B9}" destId="{F7305476-1FDF-4304-BC81-4C3EC796E489}" srcOrd="0" destOrd="0" presId="urn:microsoft.com/office/officeart/2005/8/layout/cycle3"/>
    <dgm:cxn modelId="{A5506237-D60D-4FDF-9705-5E386FE8374C}" srcId="{BF270755-264E-43C2-B718-16E0E3F00650}" destId="{DE83A1AD-414E-4E80-B3B0-4A9404C65B6F}" srcOrd="4" destOrd="0" parTransId="{1FFD2DAC-941B-48E7-A108-2F56F598CB07}" sibTransId="{8B9D90B2-EFF9-4D93-AB36-8C61506C52A7}"/>
    <dgm:cxn modelId="{7D4C3B19-C27A-41D6-92C6-353F75E34B12}" type="presOf" srcId="{8FB73013-EBCB-4D2D-8426-45FCBF73050A}" destId="{897B11B5-5C7B-417E-9770-E2135A8C4BC7}" srcOrd="0" destOrd="0" presId="urn:microsoft.com/office/officeart/2005/8/layout/cycle3"/>
    <dgm:cxn modelId="{7EB612F9-BA56-4C1E-B3A6-C101998280CA}" srcId="{BF270755-264E-43C2-B718-16E0E3F00650}" destId="{D2A4B766-B51F-44B8-904A-E8DDE0A4B419}" srcOrd="0" destOrd="0" parTransId="{E68A5F41-E594-4792-B20E-E4BE6DF5B2A7}" sibTransId="{7927EFF7-E5B6-40DF-9CF2-E806D3B8C1FC}"/>
    <dgm:cxn modelId="{CD7A691C-F03E-4EC9-8E50-E605CE220749}" type="presOf" srcId="{DE83A1AD-414E-4E80-B3B0-4A9404C65B6F}" destId="{42E96DE7-B6BF-4020-A15C-8FEFEB332536}" srcOrd="0" destOrd="0" presId="urn:microsoft.com/office/officeart/2005/8/layout/cycle3"/>
    <dgm:cxn modelId="{00DB01B1-63A3-4E08-87E1-B65BD43CC089}" type="presOf" srcId="{BF270755-264E-43C2-B718-16E0E3F00650}" destId="{726DF1C8-8E80-4335-BF8D-70EA2C2B33BA}" srcOrd="0" destOrd="0" presId="urn:microsoft.com/office/officeart/2005/8/layout/cycle3"/>
    <dgm:cxn modelId="{9D36ABCB-6970-4139-810E-F68A76340436}" srcId="{BF270755-264E-43C2-B718-16E0E3F00650}" destId="{34578C99-6FE3-4464-B25C-ABBABE1085B9}" srcOrd="3" destOrd="0" parTransId="{2B9039C7-59B2-469D-B7F6-D1F0BA56A0B6}" sibTransId="{7E954A37-B506-4FE4-A3D1-1F616325691F}"/>
    <dgm:cxn modelId="{E61E38F3-387C-4134-8BC1-65AD8E6B543D}" srcId="{BF270755-264E-43C2-B718-16E0E3F00650}" destId="{35A73537-644F-41C4-97F1-B65D98B11747}" srcOrd="1" destOrd="0" parTransId="{B28AEB92-7BB8-4771-BC61-8DCEF99DB997}" sibTransId="{0C08E45E-FC2C-4A12-966A-0FB6A89C4DCB}"/>
    <dgm:cxn modelId="{44EA1481-7C86-46BB-B3FD-BD4EC4EDFE0A}" type="presOf" srcId="{35A73537-644F-41C4-97F1-B65D98B11747}" destId="{32D177C8-8468-4D00-9AB3-DF16AFB5036D}" srcOrd="0" destOrd="0" presId="urn:microsoft.com/office/officeart/2005/8/layout/cycle3"/>
    <dgm:cxn modelId="{B5451F93-02CF-479E-B3FA-81DC5E3E20B1}" type="presOf" srcId="{7927EFF7-E5B6-40DF-9CF2-E806D3B8C1FC}" destId="{2B8C850F-6094-47DD-9984-3FC6BED73A9D}" srcOrd="0" destOrd="0" presId="urn:microsoft.com/office/officeart/2005/8/layout/cycle3"/>
    <dgm:cxn modelId="{0A123870-06A4-4CA7-AC11-4827DB391890}" type="presOf" srcId="{D2A4B766-B51F-44B8-904A-E8DDE0A4B419}" destId="{E3FE429E-F921-47FD-8CDB-6CD06746A48C}" srcOrd="0" destOrd="0" presId="urn:microsoft.com/office/officeart/2005/8/layout/cycle3"/>
    <dgm:cxn modelId="{7881D2A6-77BA-48C2-A23F-6BB00A267EA1}" type="presParOf" srcId="{726DF1C8-8E80-4335-BF8D-70EA2C2B33BA}" destId="{4F520ABD-D157-455D-BB0D-B4E8765ED2C3}" srcOrd="0" destOrd="0" presId="urn:microsoft.com/office/officeart/2005/8/layout/cycle3"/>
    <dgm:cxn modelId="{1679377F-C570-4858-B51E-1BD7B44B08E9}" type="presParOf" srcId="{4F520ABD-D157-455D-BB0D-B4E8765ED2C3}" destId="{E3FE429E-F921-47FD-8CDB-6CD06746A48C}" srcOrd="0" destOrd="0" presId="urn:microsoft.com/office/officeart/2005/8/layout/cycle3"/>
    <dgm:cxn modelId="{085B3F32-1F7E-4847-9623-A84D2F0A7EAC}" type="presParOf" srcId="{4F520ABD-D157-455D-BB0D-B4E8765ED2C3}" destId="{2B8C850F-6094-47DD-9984-3FC6BED73A9D}" srcOrd="1" destOrd="0" presId="urn:microsoft.com/office/officeart/2005/8/layout/cycle3"/>
    <dgm:cxn modelId="{631AB245-4D7F-43A1-8961-6B53B6D9240B}" type="presParOf" srcId="{4F520ABD-D157-455D-BB0D-B4E8765ED2C3}" destId="{32D177C8-8468-4D00-9AB3-DF16AFB5036D}" srcOrd="2" destOrd="0" presId="urn:microsoft.com/office/officeart/2005/8/layout/cycle3"/>
    <dgm:cxn modelId="{F3616D9D-50F3-4385-8F52-C3391260BB0F}" type="presParOf" srcId="{4F520ABD-D157-455D-BB0D-B4E8765ED2C3}" destId="{897B11B5-5C7B-417E-9770-E2135A8C4BC7}" srcOrd="3" destOrd="0" presId="urn:microsoft.com/office/officeart/2005/8/layout/cycle3"/>
    <dgm:cxn modelId="{717C715F-3EAE-4EEF-9568-3D42B2258135}" type="presParOf" srcId="{4F520ABD-D157-455D-BB0D-B4E8765ED2C3}" destId="{F7305476-1FDF-4304-BC81-4C3EC796E489}" srcOrd="4" destOrd="0" presId="urn:microsoft.com/office/officeart/2005/8/layout/cycle3"/>
    <dgm:cxn modelId="{A2DB2E20-3998-402E-B194-9B9C406E7988}" type="presParOf" srcId="{4F520ABD-D157-455D-BB0D-B4E8765ED2C3}" destId="{42E96DE7-B6BF-4020-A15C-8FEFEB332536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r>
              <a:rPr lang="en-US"/>
              <a:t>Scheduling and Organizing </a:t>
            </a:r>
            <a:r>
              <a:rPr lang="en-US" smtClean="0"/>
              <a:t>the Data-Driven Intervention/Enrichment </a:t>
            </a:r>
            <a:r>
              <a:rPr lang="en-US"/>
              <a:t>Period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97D4CB1B-EE73-46DC-BB36-ADA2BA3CD27F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90500" y="9029700"/>
            <a:ext cx="31702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r>
              <a:rPr lang="en-US"/>
              <a:t>Michael D. </a:t>
            </a:r>
            <a:r>
              <a:rPr lang="en-US" smtClean="0"/>
              <a:t>Rettig &amp; Robert L. Canady www.schoolschedulingassociates.com</a:t>
            </a: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56700"/>
            <a:ext cx="31702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r>
              <a:rPr lang="en-US"/>
              <a:t>	</a:t>
            </a:r>
            <a:r>
              <a:rPr lang="en-US" smtClean="0"/>
              <a:t>Page </a:t>
            </a:r>
            <a:fld id="{A5925A51-1E8D-4695-95B4-004025A4C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r>
              <a:rPr lang="en-US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10231F9A-9095-4E1D-AFCA-25F46A8B5C85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2313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r>
              <a:rPr lang="en-US"/>
              <a:t>Michael D. Rettig, rettigmd@jmu.edu Robert L. Canady, rlynncanady@aol.comMichael D. Rettig, rettigmd@jmu.edu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13CC95DB-3DB6-4D47-AFC9-3F400F4A2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345F118-8422-4478-AB32-B73A7313B98E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0978A8-9D1A-427D-AEA3-95861953695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7065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07589E32-E5E5-4BAF-85A7-8F8EF87AAFBD}" type="datetime1">
              <a:rPr lang="en-US" sz="1300">
                <a:cs typeface="+mn-cs"/>
              </a:rPr>
              <a:pPr algn="r" eaLnBrk="0" hangingPunct="0">
                <a:defRPr/>
              </a:pPr>
              <a:t>3/22/2009</a:t>
            </a:fld>
            <a:endParaRPr lang="en-US" sz="1300">
              <a:cs typeface="+mn-cs"/>
            </a:endParaRPr>
          </a:p>
        </p:txBody>
      </p:sp>
      <p:sp>
        <p:nvSpPr>
          <p:cNvPr id="7066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7066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1A569815-E67E-40F7-9A31-CC51B902A67C}" type="slidenum">
              <a:rPr lang="en-US" sz="1300">
                <a:cs typeface="+mn-cs"/>
              </a:rPr>
              <a:pPr algn="r" eaLnBrk="0" hangingPunct="0">
                <a:defRPr/>
              </a:pPr>
              <a:t>1</a:t>
            </a:fld>
            <a:endParaRPr lang="en-US" sz="1300">
              <a:cs typeface="+mn-cs"/>
            </a:endParaRPr>
          </a:p>
        </p:txBody>
      </p:sp>
      <p:sp>
        <p:nvSpPr>
          <p:cNvPr id="67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68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Sunday, March 22, 2009</a:t>
            </a:fld>
            <a:endParaRPr lang="en-US"/>
          </a:p>
        </p:txBody>
      </p:sp>
      <p:sp>
        <p:nvSpPr>
          <p:cNvPr id="7680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9A790D-02B6-4A7D-AE4C-6BFD1A0056F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78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Sunday, March 22, 2009</a:t>
            </a:fld>
            <a:endParaRPr lang="en-US"/>
          </a:p>
        </p:txBody>
      </p:sp>
      <p:sp>
        <p:nvSpPr>
          <p:cNvPr id="7783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FFE348-A461-4C2B-9ECA-486D0963690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88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Sunday, March 22, 2009</a:t>
            </a:fld>
            <a:endParaRPr lang="en-US"/>
          </a:p>
        </p:txBody>
      </p:sp>
      <p:sp>
        <p:nvSpPr>
          <p:cNvPr id="7885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949D98-16AE-4615-BB78-5A92ADABCC9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98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Sunday, March 22, 2009</a:t>
            </a:fld>
            <a:endParaRPr lang="en-US"/>
          </a:p>
        </p:txBody>
      </p:sp>
      <p:sp>
        <p:nvSpPr>
          <p:cNvPr id="7987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F1E0BD-4A4D-40C9-B986-33CCB6DE8A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09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Sunday, March 22, 2009</a:t>
            </a:fld>
            <a:endParaRPr lang="en-US"/>
          </a:p>
        </p:txBody>
      </p:sp>
      <p:sp>
        <p:nvSpPr>
          <p:cNvPr id="8090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959C69-DDF8-4D81-AE3C-EB5A1D2E4F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19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Sunday, March 22, 2009</a:t>
            </a:fld>
            <a:endParaRPr lang="en-US"/>
          </a:p>
        </p:txBody>
      </p:sp>
      <p:sp>
        <p:nvSpPr>
          <p:cNvPr id="8192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20438-A4B0-408E-A8A8-7BF2FD63C4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29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Sunday, March 22, 2009</a:t>
            </a:fld>
            <a:endParaRPr lang="en-US"/>
          </a:p>
        </p:txBody>
      </p:sp>
      <p:sp>
        <p:nvSpPr>
          <p:cNvPr id="8295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699CE5-4C99-4D23-AAF9-EF006906F61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397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Sunday, March 22, 2009</a:t>
            </a:fld>
            <a:endParaRPr lang="en-US"/>
          </a:p>
        </p:txBody>
      </p:sp>
      <p:sp>
        <p:nvSpPr>
          <p:cNvPr id="8397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AB761F-0212-46FE-95A4-64F281FCF39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499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Sunday, March 22, 2009</a:t>
            </a:fld>
            <a:endParaRPr lang="en-US"/>
          </a:p>
        </p:txBody>
      </p:sp>
      <p:sp>
        <p:nvSpPr>
          <p:cNvPr id="8499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8D29D6-744C-4687-8FCA-856D7D2077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60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Sunday, March 22, 2009</a:t>
            </a:fld>
            <a:endParaRPr lang="en-US"/>
          </a:p>
        </p:txBody>
      </p:sp>
      <p:sp>
        <p:nvSpPr>
          <p:cNvPr id="8602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A716E-1468-4281-ADEA-5031E7C03D5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C895ABB-259A-4B53-A98C-DF53B7C5F493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D548FF-4BBE-4347-851C-ECEF2DB3AA9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86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3732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73733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9EC2ECCC-1D11-457D-9EA4-37C7EF380122}" type="datetime1">
              <a:rPr lang="en-US" sz="1300">
                <a:cs typeface="+mn-cs"/>
              </a:rPr>
              <a:pPr algn="r" eaLnBrk="0" hangingPunct="0">
                <a:defRPr/>
              </a:pPr>
              <a:t>3/22/2009</a:t>
            </a:fld>
            <a:endParaRPr lang="en-US" sz="1300">
              <a:cs typeface="+mn-cs"/>
            </a:endParaRPr>
          </a:p>
        </p:txBody>
      </p:sp>
      <p:sp>
        <p:nvSpPr>
          <p:cNvPr id="73734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73735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24A0DF7D-5440-43F2-A77E-86638DA1AA1E}" type="slidenum">
              <a:rPr lang="en-US" sz="1300">
                <a:cs typeface="+mn-cs"/>
              </a:rPr>
              <a:pPr algn="r" eaLnBrk="0" hangingPunct="0">
                <a:defRPr/>
              </a:pPr>
              <a:t>2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70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Sunday, March 22, 2009</a:t>
            </a:fld>
            <a:endParaRPr lang="en-US"/>
          </a:p>
        </p:txBody>
      </p:sp>
      <p:sp>
        <p:nvSpPr>
          <p:cNvPr id="8704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9262A-C383-4ACB-903D-8B436225AC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80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Sunday, March 22, 2009</a:t>
            </a:fld>
            <a:endParaRPr lang="en-US"/>
          </a:p>
        </p:txBody>
      </p:sp>
      <p:sp>
        <p:nvSpPr>
          <p:cNvPr id="880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81BFB2-1470-43AD-A138-53485154DA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909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Sunday, March 22, 2009</a:t>
            </a:fld>
            <a:endParaRPr lang="en-US"/>
          </a:p>
        </p:txBody>
      </p:sp>
      <p:sp>
        <p:nvSpPr>
          <p:cNvPr id="8909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54DD7F-099B-4410-AF1E-3CA6728172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01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Sunday, March 22, 2009</a:t>
            </a:fld>
            <a:endParaRPr lang="en-US"/>
          </a:p>
        </p:txBody>
      </p:sp>
      <p:sp>
        <p:nvSpPr>
          <p:cNvPr id="901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12DA6-E470-46BB-B585-3238C6C8963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11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Sunday, March 22, 2009</a:t>
            </a:fld>
            <a:endParaRPr lang="en-US"/>
          </a:p>
        </p:txBody>
      </p:sp>
      <p:sp>
        <p:nvSpPr>
          <p:cNvPr id="9114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951B05-9917-4291-A1FD-90E0E7D958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361D2D1-D416-40EF-8676-2F276380A95F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921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19BA9-4165-41FA-B63D-D71B2B74087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921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3188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93189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91A37F5A-4133-43B0-9DA8-7120A9290642}" type="datetime1">
              <a:rPr lang="en-US" sz="1300">
                <a:cs typeface="+mn-cs"/>
              </a:rPr>
              <a:pPr algn="r" eaLnBrk="0" hangingPunct="0">
                <a:defRPr/>
              </a:pPr>
              <a:t>3/22/2009</a:t>
            </a:fld>
            <a:endParaRPr lang="en-US" sz="1300">
              <a:cs typeface="+mn-cs"/>
            </a:endParaRPr>
          </a:p>
        </p:txBody>
      </p:sp>
      <p:sp>
        <p:nvSpPr>
          <p:cNvPr id="93190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93191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0F8BD93D-F986-45E6-A6D1-3C75A6ACDD02}" type="slidenum">
              <a:rPr lang="en-US" sz="1300">
                <a:cs typeface="+mn-cs"/>
              </a:rPr>
              <a:pPr algn="r" eaLnBrk="0" hangingPunct="0">
                <a:defRPr/>
              </a:pPr>
              <a:t>26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Quality Middle School Master Schedules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AEDD489-BC4F-49D3-9404-D6A5A12745C7}" type="datetime2">
              <a:rPr lang="en-US" smtClean="0"/>
              <a:pPr>
                <a:defRPr/>
              </a:pPr>
              <a:t>Sunday, March 22, 2009</a:t>
            </a:fld>
            <a:endParaRPr lang="en-US" smtClean="0"/>
          </a:p>
        </p:txBody>
      </p:sp>
      <p:sp>
        <p:nvSpPr>
          <p:cNvPr id="931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    rettigmd@jmu.edu</a:t>
            </a:r>
          </a:p>
        </p:txBody>
      </p:sp>
      <p:sp>
        <p:nvSpPr>
          <p:cNvPr id="10445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0729EA-D585-4F1C-9343-BF64A025676B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Quality Middle School Master Schedules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8F84CA1-F436-4396-A353-D8863B56425B}" type="datetime2">
              <a:rPr lang="en-US" smtClean="0"/>
              <a:pPr>
                <a:defRPr/>
              </a:pPr>
              <a:t>Sunday, March 22, 2009</a:t>
            </a:fld>
            <a:endParaRPr lang="en-US" smtClean="0"/>
          </a:p>
        </p:txBody>
      </p:sp>
      <p:sp>
        <p:nvSpPr>
          <p:cNvPr id="942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    rettigmd@jmu.edu</a:t>
            </a:r>
          </a:p>
        </p:txBody>
      </p:sp>
      <p:sp>
        <p:nvSpPr>
          <p:cNvPr id="10342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5B67CA-0B94-4498-AC27-837F17350B70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94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High School Schedules to Support Rigorous Learning for All Students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3048865-4694-48E6-B2B8-798FE9341BD5}" type="datetime1">
              <a:rPr lang="en-US" smtClean="0"/>
              <a:pPr/>
              <a:t>3/22/2009</a:t>
            </a:fld>
            <a:endParaRPr lang="en-US" smtClean="0"/>
          </a:p>
        </p:txBody>
      </p:sp>
      <p:sp>
        <p:nvSpPr>
          <p:cNvPr id="2048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</a:t>
            </a:r>
          </a:p>
        </p:txBody>
      </p:sp>
      <p:sp>
        <p:nvSpPr>
          <p:cNvPr id="2048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165C0-A3E8-45BF-AF28-6EDD0A13D1B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048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9AA8F-1E8F-4123-91F5-756954134A37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37EAC2E-0E73-4110-96F7-8304BD8E700F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69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1B4950-81A8-4040-82B0-F98B6EB1797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96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5780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75781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CD054A42-79BE-4651-AB15-C4DEAF480AEA}" type="datetime1">
              <a:rPr lang="en-US" sz="1300">
                <a:cs typeface="+mn-cs"/>
              </a:rPr>
              <a:pPr algn="r" eaLnBrk="0" hangingPunct="0">
                <a:defRPr/>
              </a:pPr>
              <a:t>3/22/2009</a:t>
            </a:fld>
            <a:endParaRPr lang="en-US" sz="1300">
              <a:cs typeface="+mn-cs"/>
            </a:endParaRPr>
          </a:p>
        </p:txBody>
      </p:sp>
      <p:sp>
        <p:nvSpPr>
          <p:cNvPr id="75782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75783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02A93F33-6DC7-472C-92B4-E4A47B04EE76}" type="slidenum">
              <a:rPr lang="en-US" sz="1300">
                <a:cs typeface="+mn-cs"/>
              </a:rPr>
              <a:pPr algn="r" eaLnBrk="0" hangingPunct="0">
                <a:defRPr/>
              </a:pPr>
              <a:t>3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361D2D1-D416-40EF-8676-2F276380A95F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952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D06F2-C981-4343-AF9B-FF9776D2419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952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3188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93189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91A37F5A-4133-43B0-9DA8-7120A9290642}" type="datetime1">
              <a:rPr lang="en-US" sz="1300">
                <a:cs typeface="+mn-cs"/>
              </a:rPr>
              <a:pPr algn="r" eaLnBrk="0" hangingPunct="0">
                <a:defRPr/>
              </a:pPr>
              <a:t>3/22/2009</a:t>
            </a:fld>
            <a:endParaRPr lang="en-US" sz="1300">
              <a:cs typeface="+mn-cs"/>
            </a:endParaRPr>
          </a:p>
        </p:txBody>
      </p:sp>
      <p:sp>
        <p:nvSpPr>
          <p:cNvPr id="93190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93191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D2AF0512-004F-4876-B00E-5F1C3B54E7D9}" type="slidenum">
              <a:rPr lang="en-US" sz="1300">
                <a:cs typeface="+mn-cs"/>
              </a:rPr>
              <a:pPr algn="r" eaLnBrk="0" hangingPunct="0">
                <a:defRPr/>
              </a:pPr>
              <a:t>31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62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Quality Middle School Master Schedules</a:t>
            </a:r>
          </a:p>
        </p:txBody>
      </p:sp>
      <p:sp>
        <p:nvSpPr>
          <p:cNvPr id="90117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DA71F5E-CCF1-49DF-A08E-0ABC40033759}" type="datetime2">
              <a:rPr lang="en-US" smtClean="0"/>
              <a:pPr>
                <a:defRPr/>
              </a:pPr>
              <a:t>Sunday, March 22, 2009</a:t>
            </a:fld>
            <a:endParaRPr lang="en-US" smtClean="0"/>
          </a:p>
        </p:txBody>
      </p:sp>
      <p:sp>
        <p:nvSpPr>
          <p:cNvPr id="962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    rettigmd@jmu.edu</a:t>
            </a:r>
          </a:p>
        </p:txBody>
      </p:sp>
      <p:sp>
        <p:nvSpPr>
          <p:cNvPr id="90119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E5C69B-94CF-44A4-80DA-21A9F06719E5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72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A32A754-8A8F-442E-8007-51A6686FB17A}" type="datetime1">
              <a:rPr lang="en-US" smtClean="0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972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45C127-372D-4B0C-9BE4-47976F79735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83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A32A754-8A8F-442E-8007-51A6686FB17A}" type="datetime1">
              <a:rPr lang="en-US" smtClean="0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983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49273-F9A6-4C46-94C9-DC933219207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2EA231F-74C7-42B1-BE69-C83C609E3408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3B3765-7726-4A61-AAFC-6CA892B3B3E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993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5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90ED4F70-12EC-4CC6-BCDD-8FF143383DEC}" type="datetime1">
              <a:rPr lang="en-US" sz="1300">
                <a:cs typeface="+mn-cs"/>
              </a:rPr>
              <a:pPr algn="r" eaLnBrk="0" hangingPunct="0">
                <a:defRPr/>
              </a:pPr>
              <a:t>3/22/2009</a:t>
            </a:fld>
            <a:endParaRPr lang="en-US" sz="1300">
              <a:cs typeface="+mn-cs"/>
            </a:endParaRP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09DFAB70-BFD1-42C0-A209-A40D297A26D5}" type="slidenum">
              <a:rPr lang="en-US" sz="1300">
                <a:cs typeface="+mn-cs"/>
              </a:rPr>
              <a:pPr algn="r" eaLnBrk="0" hangingPunct="0">
                <a:defRPr/>
              </a:pPr>
              <a:t>35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63D9F1D-A513-48D5-915F-63BB2D2E9FF2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1003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5C6019-B43D-423B-8144-60ADC8DA3EA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003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5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90ED4F70-12EC-4CC6-BCDD-8FF143383DEC}" type="datetime1">
              <a:rPr lang="en-US" sz="1300">
                <a:cs typeface="+mn-cs"/>
              </a:rPr>
              <a:pPr algn="r" eaLnBrk="0" hangingPunct="0">
                <a:defRPr/>
              </a:pPr>
              <a:t>3/22/2009</a:t>
            </a:fld>
            <a:endParaRPr lang="en-US" sz="1300">
              <a:cs typeface="+mn-cs"/>
            </a:endParaRP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00E9B380-D6FA-4BC8-A234-AA79D49A5AA7}" type="slidenum">
              <a:rPr lang="en-US" sz="1300">
                <a:cs typeface="+mn-cs"/>
              </a:rPr>
              <a:pPr algn="r" eaLnBrk="0" hangingPunct="0">
                <a:defRPr/>
              </a:pPr>
              <a:t>36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013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722CBE6-5779-4B5F-B67C-922C92DD9AA3}" type="datetime1">
              <a:rPr lang="en-US" smtClean="0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1013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045FD-C027-49A5-A370-5AE48D9D4C3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68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2068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DCF994-4F7F-4FFD-85A9-CF25FE200D35}" type="datetime1">
              <a:rPr lang="en-US" smtClean="0"/>
              <a:pPr/>
              <a:t>3/22/2009</a:t>
            </a:fld>
            <a:endParaRPr lang="en-US" smtClean="0"/>
          </a:p>
        </p:txBody>
      </p:sp>
      <p:sp>
        <p:nvSpPr>
          <p:cNvPr id="20685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20685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FA723-4B96-4275-A71B-D0FEB8BBB58C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78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2078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471D04C-8255-4D79-AFB6-5A9B80A48890}" type="datetime1">
              <a:rPr lang="en-US" smtClean="0"/>
              <a:pPr/>
              <a:t>3/22/2009</a:t>
            </a:fld>
            <a:endParaRPr lang="en-US" smtClean="0"/>
          </a:p>
        </p:txBody>
      </p:sp>
      <p:sp>
        <p:nvSpPr>
          <p:cNvPr id="20787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2078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D8207-1C38-4923-8B1D-F7D6D73729B5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09BE1B9-D19C-4267-864B-E7A37A61B39A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1024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AA1B18-ECB2-4D7D-83C9-6C7FEE5D3E54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024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02408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/>
            <a:r>
              <a:rPr lang="en-US" sz="1300"/>
              <a:t>Designing Quality Elementary School Master Schedules</a:t>
            </a:r>
          </a:p>
        </p:txBody>
      </p:sp>
      <p:sp>
        <p:nvSpPr>
          <p:cNvPr id="102409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/>
            <a:fld id="{3B7FE30E-6968-41A4-A0A3-853AC15E5412}" type="datetime1">
              <a:rPr lang="en-US" sz="1300"/>
              <a:pPr algn="r" eaLnBrk="0" hangingPunct="0"/>
              <a:t>3/22/2009</a:t>
            </a:fld>
            <a:endParaRPr lang="en-US" sz="1300"/>
          </a:p>
        </p:txBody>
      </p:sp>
      <p:sp>
        <p:nvSpPr>
          <p:cNvPr id="102410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/>
            <a:r>
              <a:rPr lang="en-US" sz="1300"/>
              <a:t>Michael D. Rettig, rettigmd@jmu.edu</a:t>
            </a:r>
          </a:p>
        </p:txBody>
      </p:sp>
      <p:sp>
        <p:nvSpPr>
          <p:cNvPr id="102411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/>
            <a:fld id="{D7AB50FA-4CB6-4E71-A8FB-B1E5C0134019}" type="slidenum">
              <a:rPr lang="en-US" sz="1300"/>
              <a:pPr algn="r" eaLnBrk="0" hangingPunct="0"/>
              <a:t>40</a:t>
            </a:fld>
            <a:endParaRPr 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06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Quality Middle School Master Schedules</a:t>
            </a:r>
          </a:p>
        </p:txBody>
      </p:sp>
      <p:sp>
        <p:nvSpPr>
          <p:cNvPr id="90117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DA71F5E-CCF1-49DF-A08E-0ABC40033759}" type="datetime2">
              <a:rPr lang="en-US" smtClean="0"/>
              <a:pPr>
                <a:defRPr/>
              </a:pPr>
              <a:t>Sunday, March 22, 2009</a:t>
            </a:fld>
            <a:endParaRPr lang="en-US" smtClean="0"/>
          </a:p>
        </p:txBody>
      </p:sp>
      <p:sp>
        <p:nvSpPr>
          <p:cNvPr id="706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    rettigmd@jmu.edu</a:t>
            </a:r>
          </a:p>
        </p:txBody>
      </p:sp>
      <p:sp>
        <p:nvSpPr>
          <p:cNvPr id="90119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33538-41F5-48D9-8724-89590BE916B2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FD67387-79D4-4E2C-839C-EF73EDA8B2CB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1034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597046-46D4-471E-AF2F-CB066884A799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9421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9421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3C02AFD7-9C27-4149-A594-EBC73F258A27}" type="datetime1">
              <a:rPr lang="en-US" sz="1300">
                <a:cs typeface="+mn-cs"/>
              </a:rPr>
              <a:pPr algn="r" eaLnBrk="0" hangingPunct="0">
                <a:defRPr/>
              </a:pPr>
              <a:t>3/22/2009</a:t>
            </a:fld>
            <a:endParaRPr lang="en-US" sz="1300">
              <a:cs typeface="+mn-cs"/>
            </a:endParaRPr>
          </a:p>
        </p:txBody>
      </p:sp>
      <p:sp>
        <p:nvSpPr>
          <p:cNvPr id="94212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94213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EEBD2FCD-B1CC-48D0-9ECA-9375E4C564D5}" type="slidenum">
              <a:rPr lang="en-US" sz="1300">
                <a:cs typeface="+mn-cs"/>
              </a:rPr>
              <a:pPr algn="r" eaLnBrk="0" hangingPunct="0">
                <a:defRPr/>
              </a:pPr>
              <a:t>41</a:t>
            </a:fld>
            <a:endParaRPr lang="en-US" sz="1300">
              <a:cs typeface="+mn-cs"/>
            </a:endParaRPr>
          </a:p>
        </p:txBody>
      </p:sp>
      <p:sp>
        <p:nvSpPr>
          <p:cNvPr id="103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4506CF8-C463-4D2A-9B6A-50C7804B5368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1044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7BDEB1-5451-472F-815A-3FB761DB97FF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9523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9523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C226B660-D337-4E68-8E3A-B7CC7CD63E28}" type="datetime1">
              <a:rPr lang="en-US" sz="1300">
                <a:cs typeface="+mn-cs"/>
              </a:rPr>
              <a:pPr algn="r" eaLnBrk="0" hangingPunct="0">
                <a:defRPr/>
              </a:pPr>
              <a:t>3/22/2009</a:t>
            </a:fld>
            <a:endParaRPr lang="en-US" sz="1300">
              <a:cs typeface="+mn-cs"/>
            </a:endParaRPr>
          </a:p>
        </p:txBody>
      </p:sp>
      <p:sp>
        <p:nvSpPr>
          <p:cNvPr id="9523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9523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4A69EFA7-7F79-46E3-945D-8A397E817454}" type="slidenum">
              <a:rPr lang="en-US" sz="1300">
                <a:cs typeface="+mn-cs"/>
              </a:rPr>
              <a:pPr algn="r" eaLnBrk="0" hangingPunct="0">
                <a:defRPr/>
              </a:pPr>
              <a:t>44</a:t>
            </a:fld>
            <a:endParaRPr lang="en-US" sz="1300">
              <a:cs typeface="+mn-cs"/>
            </a:endParaRPr>
          </a:p>
        </p:txBody>
      </p:sp>
      <p:sp>
        <p:nvSpPr>
          <p:cNvPr id="104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B8D47C0-79EC-4F22-B88A-3689EA22263F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1054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1B6FAA-0745-4890-939F-37972AF5B376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962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9625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9B27CC37-1DEB-4B0D-9153-A1640369EA41}" type="datetime1">
              <a:rPr lang="en-US" sz="1300">
                <a:cs typeface="+mn-cs"/>
              </a:rPr>
              <a:pPr algn="r" eaLnBrk="0" hangingPunct="0">
                <a:defRPr/>
              </a:pPr>
              <a:t>3/22/2009</a:t>
            </a:fld>
            <a:endParaRPr lang="en-US" sz="1300">
              <a:cs typeface="+mn-cs"/>
            </a:endParaRPr>
          </a:p>
        </p:txBody>
      </p:sp>
      <p:sp>
        <p:nvSpPr>
          <p:cNvPr id="9626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9626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F02DC4E1-1A48-4FF1-A949-89B1C9A53228}" type="slidenum">
              <a:rPr lang="en-US" sz="1300">
                <a:cs typeface="+mn-cs"/>
              </a:rPr>
              <a:pPr algn="r" eaLnBrk="0" hangingPunct="0">
                <a:defRPr/>
              </a:pPr>
              <a:t>45</a:t>
            </a:fld>
            <a:endParaRPr lang="en-US" sz="1300">
              <a:cs typeface="+mn-cs"/>
            </a:endParaRPr>
          </a:p>
        </p:txBody>
      </p:sp>
      <p:sp>
        <p:nvSpPr>
          <p:cNvPr id="105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26CCAFF-9830-48AA-A24F-077642D31EBF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1064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Robert L. Canady, rlynncanady@aol.com  Michael D. Rettig, rettigmd@jmu.eduMichael D. Rettig, rettigmd@jmu.edu</a:t>
            </a:r>
          </a:p>
        </p:txBody>
      </p:sp>
      <p:sp>
        <p:nvSpPr>
          <p:cNvPr id="10650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50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0650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Quality Elementary School Master Schedules</a:t>
            </a:r>
          </a:p>
        </p:txBody>
      </p:sp>
      <p:sp>
        <p:nvSpPr>
          <p:cNvPr id="106503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/>
            <a:fld id="{C2257693-E7ED-476A-B410-A99F8CD733EE}" type="datetime1">
              <a:rPr lang="en-US" sz="1300"/>
              <a:pPr algn="r" eaLnBrk="0" hangingPunct="0"/>
              <a:t>3/22/2009</a:t>
            </a:fld>
            <a:endParaRPr lang="en-US" sz="1300"/>
          </a:p>
        </p:txBody>
      </p:sp>
      <p:sp>
        <p:nvSpPr>
          <p:cNvPr id="106504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/>
            <a:r>
              <a:rPr lang="en-US" sz="1300"/>
              <a:t>Michael D. Rettig, rettigmd@jmu.edu</a:t>
            </a:r>
          </a:p>
        </p:txBody>
      </p:sp>
      <p:sp>
        <p:nvSpPr>
          <p:cNvPr id="2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BDD2AF-7D52-406D-8E6A-29372B3F5DB5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361D2D1-D416-40EF-8676-2F276380A95F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1075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412FA4-E609-4592-AE2E-08891A6DE32F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075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3188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93189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91A37F5A-4133-43B0-9DA8-7120A9290642}" type="datetime1">
              <a:rPr lang="en-US" sz="1300">
                <a:cs typeface="+mn-cs"/>
              </a:rPr>
              <a:pPr algn="r" eaLnBrk="0" hangingPunct="0">
                <a:defRPr/>
              </a:pPr>
              <a:t>3/22/2009</a:t>
            </a:fld>
            <a:endParaRPr lang="en-US" sz="1300">
              <a:cs typeface="+mn-cs"/>
            </a:endParaRPr>
          </a:p>
        </p:txBody>
      </p:sp>
      <p:sp>
        <p:nvSpPr>
          <p:cNvPr id="93190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93191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59A80766-5387-44E6-A328-DC28250C7DAB}" type="slidenum">
              <a:rPr lang="en-US" sz="1300">
                <a:cs typeface="+mn-cs"/>
              </a:rPr>
              <a:pPr algn="r" eaLnBrk="0" hangingPunct="0">
                <a:defRPr/>
              </a:pPr>
              <a:t>48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BD68C71-C219-4F4E-AA31-F7E6659C0E1C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1085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BFEFD2-0BE6-4AC6-B657-66CF669D59E8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085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7284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97285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BF287A62-D3E0-49C5-84B7-D4484D88FCB6}" type="datetime1">
              <a:rPr lang="en-US" sz="1300">
                <a:cs typeface="+mn-cs"/>
              </a:rPr>
              <a:pPr algn="r" eaLnBrk="0" hangingPunct="0">
                <a:defRPr/>
              </a:pPr>
              <a:t>3/22/2009</a:t>
            </a:fld>
            <a:endParaRPr lang="en-US" sz="1300">
              <a:cs typeface="+mn-cs"/>
            </a:endParaRPr>
          </a:p>
        </p:txBody>
      </p:sp>
      <p:sp>
        <p:nvSpPr>
          <p:cNvPr id="97286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97287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978AA4B3-72EF-4455-8619-DE4D9233A27B}" type="slidenum">
              <a:rPr lang="en-US" sz="1300">
                <a:cs typeface="+mn-cs"/>
              </a:rPr>
              <a:pPr algn="r" eaLnBrk="0" hangingPunct="0">
                <a:defRPr/>
              </a:pPr>
              <a:t>49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69B0FC-D1DA-4308-B781-5587BBB406F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09BE1B9-D19C-4267-864B-E7A37A61B39A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E0EE29-660F-41DA-B5D6-28EB5037F55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6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1688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/>
            <a:r>
              <a:rPr lang="en-US" sz="1300"/>
              <a:t>Designing Quality Elementary School Master Schedules</a:t>
            </a:r>
          </a:p>
        </p:txBody>
      </p:sp>
      <p:sp>
        <p:nvSpPr>
          <p:cNvPr id="71689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/>
            <a:fld id="{328AE29C-BBF5-40CE-BD1A-F8663E31993E}" type="datetime1">
              <a:rPr lang="en-US" sz="1300"/>
              <a:pPr algn="r" eaLnBrk="0" hangingPunct="0"/>
              <a:t>3/22/2009</a:t>
            </a:fld>
            <a:endParaRPr lang="en-US" sz="1300"/>
          </a:p>
        </p:txBody>
      </p:sp>
      <p:sp>
        <p:nvSpPr>
          <p:cNvPr id="71690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/>
            <a:r>
              <a:rPr lang="en-US" sz="1300"/>
              <a:t>Michael D. Rettig, rettigmd@jmu.edu</a:t>
            </a:r>
          </a:p>
        </p:txBody>
      </p:sp>
      <p:sp>
        <p:nvSpPr>
          <p:cNvPr id="71691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/>
            <a:fld id="{3881951D-9718-48D1-90E2-CFAFF26C64F1}" type="slidenum">
              <a:rPr lang="en-US" sz="1300"/>
              <a:pPr algn="r" eaLnBrk="0" hangingPunct="0"/>
              <a:t>5</a:t>
            </a:fld>
            <a:endParaRPr 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361D2D1-D416-40EF-8676-2F276380A95F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727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556782-276A-4CB1-8A38-883D39E6BFEA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27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3188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93189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91A37F5A-4133-43B0-9DA8-7120A9290642}" type="datetime1">
              <a:rPr lang="en-US" sz="1300">
                <a:cs typeface="+mn-cs"/>
              </a:rPr>
              <a:pPr algn="r" eaLnBrk="0" hangingPunct="0">
                <a:defRPr/>
              </a:pPr>
              <a:t>3/22/2009</a:t>
            </a:fld>
            <a:endParaRPr lang="en-US" sz="1300">
              <a:cs typeface="+mn-cs"/>
            </a:endParaRPr>
          </a:p>
        </p:txBody>
      </p:sp>
      <p:sp>
        <p:nvSpPr>
          <p:cNvPr id="93190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93191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46A729EA-6B98-4121-9048-E8E16B3DB9AD}" type="slidenum">
              <a:rPr lang="en-US" sz="1300">
                <a:cs typeface="+mn-cs"/>
              </a:rPr>
              <a:pPr algn="r" eaLnBrk="0" hangingPunct="0">
                <a:defRPr/>
              </a:pPr>
              <a:t>7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361D2D1-D416-40EF-8676-2F276380A95F}" type="datetime1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73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4D720-4E23-447C-9419-3EF5675B170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37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3188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93189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91A37F5A-4133-43B0-9DA8-7120A9290642}" type="datetime1">
              <a:rPr lang="en-US" sz="1300">
                <a:cs typeface="+mn-cs"/>
              </a:rPr>
              <a:pPr algn="r" eaLnBrk="0" hangingPunct="0">
                <a:defRPr/>
              </a:pPr>
              <a:t>3/22/2009</a:t>
            </a:fld>
            <a:endParaRPr lang="en-US" sz="1300">
              <a:cs typeface="+mn-cs"/>
            </a:endParaRPr>
          </a:p>
        </p:txBody>
      </p:sp>
      <p:sp>
        <p:nvSpPr>
          <p:cNvPr id="93190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93191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7C54720A-0FF1-4FC8-A16D-DD2316243B6C}" type="slidenum">
              <a:rPr lang="en-US" sz="1300">
                <a:cs typeface="+mn-cs"/>
              </a:rPr>
              <a:pPr algn="r" eaLnBrk="0" hangingPunct="0">
                <a:defRPr/>
              </a:pPr>
              <a:t>8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47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A32A754-8A8F-442E-8007-51A6686FB17A}" type="datetime1">
              <a:rPr lang="en-US" smtClean="0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747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4124A6-4189-4012-8356-C92C124EC0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Quality Middle School Master Schedules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A45EE8D-C61C-4AC6-BA8E-A61144975CC3}" type="datetime2">
              <a:rPr lang="en-US" smtClean="0"/>
              <a:pPr>
                <a:defRPr/>
              </a:pPr>
              <a:t>Sunday, March 22, 2009</a:t>
            </a:fld>
            <a:endParaRPr lang="en-US" smtClean="0"/>
          </a:p>
        </p:txBody>
      </p:sp>
      <p:sp>
        <p:nvSpPr>
          <p:cNvPr id="757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    rettigmd@jmu.edu</a:t>
            </a:r>
          </a:p>
        </p:txBody>
      </p:sp>
      <p:sp>
        <p:nvSpPr>
          <p:cNvPr id="10138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EBF546-4CD3-4D87-8568-BDE0D06B079F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57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757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/>
          <a:lstStyle>
            <a:lvl1pPr algn="r">
              <a:defRPr sz="60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8F82C-9FE3-4157-BE27-8711660D56A6}" type="datetimeFigureOut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48F60-F08A-46B8-8631-DD769BD97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504" y="166255"/>
            <a:ext cx="8835241" cy="6305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512" y="486888"/>
            <a:ext cx="8324602" cy="5735782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DD6AB-6995-47A7-93AB-978EBFA806B9}" type="datetimeFigureOut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87E4-9DF2-415F-83EA-5E1D19CFE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588B-BE19-40D5-BF74-E18CCA172CED}" type="datetimeFigureOut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FC9D-B8F9-4F9F-812B-22738DE8C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7" name="Rectangle 6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9EF4F-6E69-4D07-B15D-E68715F31CEC}" type="datetimeFigureOut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C4DA-FA05-43B5-8EB0-777CD6273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0FA4-AF0D-44DA-B9D4-1FC279BC75AC}" type="datetimeFigureOut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09FEC-FE7B-4288-891A-0B21A13DB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13" name="Rectangle 12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3B1B-5EA1-47F6-94D2-7CED8A9EAF27}" type="datetimeFigureOut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BF661-5AEE-4596-8C5D-8B3F273E5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0B18-1F97-44BE-8AFF-67D6F17110F9}" type="datetimeFigureOut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2134-938F-49E7-8915-139DAECF8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DEA7-AB18-440F-99BD-D30B47875A24}" type="datetimeFigureOut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A937-80C9-46CF-BF55-B944D8343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abl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4378" y="166253"/>
            <a:ext cx="8847118" cy="6543303"/>
          </a:xfrm>
          <a:prstGeom prst="rect">
            <a:avLst/>
          </a:prstGeom>
          <a:solidFill>
            <a:schemeClr val="tx2"/>
          </a:solidFill>
          <a:ln>
            <a:solidFill>
              <a:schemeClr val="tx1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01650" y="312738"/>
            <a:ext cx="8140700" cy="625475"/>
          </a:xfrm>
          <a:prstGeom prst="roundRect">
            <a:avLst/>
          </a:prstGeom>
          <a:solidFill>
            <a:schemeClr val="tx1">
              <a:lumMod val="75000"/>
              <a:alpha val="93000"/>
            </a:schemeClr>
          </a:solidFill>
          <a:ln w="9525">
            <a:solidFill>
              <a:schemeClr val="tx1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26" y="357769"/>
            <a:ext cx="8153400" cy="568506"/>
          </a:xfrm>
        </p:spPr>
        <p:txBody>
          <a:bodyPr/>
          <a:lstStyle>
            <a:lvl1pPr>
              <a:defRPr sz="2800" cap="small" baseline="0">
                <a:solidFill>
                  <a:schemeClr val="tx2"/>
                </a:solidFill>
                <a:latin typeface="Perpet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4926" y="265875"/>
            <a:ext cx="8609013" cy="64008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501650" y="501650"/>
            <a:ext cx="8140700" cy="709613"/>
          </a:xfrm>
          <a:prstGeom prst="roundRect">
            <a:avLst/>
          </a:prstGeom>
          <a:solidFill>
            <a:schemeClr val="bg1">
              <a:lumMod val="10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322139"/>
            <a:ext cx="8076210" cy="1019772"/>
          </a:xfrm>
        </p:spPr>
        <p:txBody>
          <a:bodyPr/>
          <a:lstStyle>
            <a:lvl1pPr algn="ctr">
              <a:defRPr sz="2800" cap="small" baseline="0">
                <a:solidFill>
                  <a:schemeClr val="bg2"/>
                </a:solidFill>
                <a:latin typeface="Perpet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19465" y="1567543"/>
            <a:ext cx="1025611" cy="4790088"/>
          </a:xfrm>
          <a:prstGeom prst="rect">
            <a:avLst/>
          </a:prstGeom>
          <a:solidFill>
            <a:schemeClr val="tx1">
              <a:lumMod val="10000"/>
            </a:schemeClr>
          </a:solidFill>
          <a:ln>
            <a:noFill/>
          </a:ln>
          <a:effectLst>
            <a:outerShdw blurRad="215900" dist="177800" dir="342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88900" contourW="69850">
            <a:bevelT w="69850" h="222250"/>
            <a:bevelB w="146050" h="209550" prst="relaxedInset"/>
            <a:contourClr>
              <a:schemeClr val="bg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5" name="Picture 4" descr="montage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5589" y="3388002"/>
            <a:ext cx="969389" cy="290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816" y="1531917"/>
            <a:ext cx="7062288" cy="4807204"/>
          </a:xfrm>
          <a:solidFill>
            <a:schemeClr val="tx2"/>
          </a:solidFill>
          <a:ln w="28575">
            <a:noFill/>
          </a:ln>
          <a:effectLst>
            <a:outerShdw blurRad="215900" sx="102000" sy="102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buFont typeface="Wingdings" pitchFamily="2" charset="2"/>
              <a:buChar char="v"/>
              <a:defRPr sz="1400">
                <a:solidFill>
                  <a:schemeClr val="tx1">
                    <a:lumMod val="10000"/>
                  </a:schemeClr>
                </a:solidFill>
              </a:defRPr>
            </a:lvl1pPr>
            <a:lvl2pPr>
              <a:buFont typeface="Wingdings" pitchFamily="2" charset="2"/>
              <a:buChar char="v"/>
              <a:defRPr sz="280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v"/>
              <a:defRPr sz="280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v"/>
              <a:defRPr sz="280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v"/>
              <a:defRPr sz="280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80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endParaRPr lang="en-US" dirty="0" smtClean="0"/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39" y="463138"/>
            <a:ext cx="7849589" cy="803188"/>
          </a:xfrm>
          <a:solidFill>
            <a:srgbClr val="857C4B"/>
          </a:solidFill>
          <a:ln w="28575">
            <a:solidFill>
              <a:schemeClr val="bg2"/>
            </a:solidFill>
          </a:ln>
          <a:effectLst>
            <a:outerShdw blurRad="177800" dist="177800" dir="30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5000" cap="small" baseline="0">
                <a:solidFill>
                  <a:schemeClr val="tx1">
                    <a:lumMod val="2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erpetu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1997-760B-4280-9F90-7F4C8B074994}" type="datetimeFigureOut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47D6-A0C3-436D-B46A-594B45C2C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>
            <a:off x="439738" y="842963"/>
            <a:ext cx="8561387" cy="5861050"/>
          </a:xfrm>
          <a:prstGeom prst="round2SameRect">
            <a:avLst>
              <a:gd name="adj1" fmla="val 8406"/>
              <a:gd name="adj2" fmla="val 0"/>
            </a:avLst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65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49" y="162298"/>
            <a:ext cx="7772400" cy="1001486"/>
          </a:xfrm>
          <a:solidFill>
            <a:schemeClr val="tx1">
              <a:lumMod val="25000"/>
            </a:schemeClr>
          </a:solidFill>
          <a:effectLst>
            <a:outerShdw blurRad="1524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anchor="b" anchorCtr="0"/>
          <a:lstStyle>
            <a:lvl1pPr algn="l">
              <a:defRPr sz="3500" b="0" i="0" cap="small" baseline="0">
                <a:solidFill>
                  <a:schemeClr val="tx1">
                    <a:lumMod val="75000"/>
                  </a:schemeClr>
                </a:solidFill>
                <a:latin typeface="Perpetu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6681-76DE-4F47-94CC-F3852041622F}" type="datetimeFigureOut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5DB35-720A-4258-A966-B3E2DBE3A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17" y="250887"/>
            <a:ext cx="8338457" cy="1143000"/>
          </a:xfrm>
          <a:solidFill>
            <a:schemeClr val="tx1">
              <a:lumMod val="50000"/>
            </a:schemeClr>
          </a:solidFill>
        </p:spPr>
        <p:txBody>
          <a:bodyPr/>
          <a:lstStyle>
            <a:lvl1pPr>
              <a:defRPr sz="6000" cap="small" baseline="0">
                <a:solidFill>
                  <a:schemeClr val="tx1">
                    <a:lumMod val="2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30" y="1600200"/>
            <a:ext cx="3976914" cy="4931229"/>
          </a:xfrm>
          <a:solidFill>
            <a:srgbClr val="FFFFFF">
              <a:alpha val="72157"/>
            </a:srgbClr>
          </a:solidFill>
        </p:spPr>
        <p:txBody>
          <a:bodyPr>
            <a:normAutofit/>
          </a:bodyPr>
          <a:lstStyle>
            <a:lvl1pPr>
              <a:buFont typeface="Wingdings" pitchFamily="2" charset="2"/>
              <a:buChar char="v"/>
              <a:defRPr sz="1800">
                <a:solidFill>
                  <a:schemeClr val="tx1">
                    <a:lumMod val="25000"/>
                  </a:schemeClr>
                </a:solidFill>
              </a:defRPr>
            </a:lvl1pPr>
            <a:lvl2pPr>
              <a:buFont typeface="Wingdings" pitchFamily="2" charset="2"/>
              <a:buChar char="v"/>
              <a:defRPr sz="1600">
                <a:solidFill>
                  <a:schemeClr val="tx1">
                    <a:lumMod val="25000"/>
                  </a:schemeClr>
                </a:solidFill>
              </a:defRPr>
            </a:lvl2pPr>
            <a:lvl3pPr>
              <a:buFont typeface="Wingdings" pitchFamily="2" charset="2"/>
              <a:buChar char="v"/>
              <a:defRPr sz="1600">
                <a:solidFill>
                  <a:schemeClr val="tx1">
                    <a:lumMod val="25000"/>
                  </a:schemeClr>
                </a:solidFill>
              </a:defRPr>
            </a:lvl3pPr>
            <a:lvl4pPr>
              <a:buFont typeface="Wingdings" pitchFamily="2" charset="2"/>
              <a:buChar char="v"/>
              <a:defRPr sz="1600">
                <a:solidFill>
                  <a:schemeClr val="tx1">
                    <a:lumMod val="25000"/>
                  </a:schemeClr>
                </a:solidFill>
              </a:defRPr>
            </a:lvl4pPr>
            <a:lvl5pPr>
              <a:buFont typeface="Wingdings" pitchFamily="2" charset="2"/>
              <a:buChar char="v"/>
              <a:defRPr sz="1600">
                <a:solidFill>
                  <a:schemeClr val="tx1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571" y="1600200"/>
            <a:ext cx="4042229" cy="4916714"/>
          </a:xfrm>
          <a:solidFill>
            <a:srgbClr val="FFFFFF">
              <a:alpha val="72157"/>
            </a:srgbClr>
          </a:solidFill>
          <a:ln>
            <a:noFill/>
          </a:ln>
        </p:spPr>
        <p:txBody>
          <a:bodyPr>
            <a:normAutofit/>
          </a:bodyPr>
          <a:lstStyle>
            <a:lvl1pPr>
              <a:buFont typeface="Wingdings" pitchFamily="2" charset="2"/>
              <a:buChar char="v"/>
              <a:defRPr sz="1800">
                <a:solidFill>
                  <a:schemeClr val="tx1">
                    <a:lumMod val="25000"/>
                  </a:schemeClr>
                </a:solidFill>
                <a:latin typeface="Perpetua" pitchFamily="18" charset="0"/>
              </a:defRPr>
            </a:lvl1pPr>
            <a:lvl2pPr>
              <a:buFont typeface="Wingdings" pitchFamily="2" charset="2"/>
              <a:buChar char="v"/>
              <a:defRPr sz="1800">
                <a:solidFill>
                  <a:schemeClr val="tx1">
                    <a:lumMod val="25000"/>
                  </a:schemeClr>
                </a:solidFill>
                <a:latin typeface="Perpetua" pitchFamily="18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chemeClr val="tx1">
                    <a:lumMod val="25000"/>
                  </a:schemeClr>
                </a:solidFill>
                <a:latin typeface="Perpetua" pitchFamily="18" charset="0"/>
              </a:defRPr>
            </a:lvl3pPr>
            <a:lvl4pPr>
              <a:buFont typeface="Wingdings" pitchFamily="2" charset="2"/>
              <a:buChar char="v"/>
              <a:defRPr sz="1800">
                <a:solidFill>
                  <a:schemeClr val="tx1">
                    <a:lumMod val="25000"/>
                  </a:schemeClr>
                </a:solidFill>
                <a:latin typeface="Perpetua" pitchFamily="18" charset="0"/>
              </a:defRPr>
            </a:lvl4pPr>
            <a:lvl5pPr>
              <a:buFont typeface="Wingdings" pitchFamily="2" charset="2"/>
              <a:buChar char="v"/>
              <a:defRPr sz="1800">
                <a:solidFill>
                  <a:schemeClr val="tx1">
                    <a:lumMod val="25000"/>
                  </a:schemeClr>
                </a:solidFill>
                <a:latin typeface="Perpetu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9B88E-377E-4211-B956-253F4EC29082}" type="datetimeFigureOut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E991-F8D1-4921-871D-CF3303964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70C6-7F07-4DB0-9B36-DCC728CA1DC4}" type="datetimeFigureOut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B662-2A2B-48F4-8FB7-2EA28BA64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95313" y="465138"/>
            <a:ext cx="7896225" cy="6138862"/>
          </a:xfrm>
          <a:prstGeom prst="rect">
            <a:avLst/>
          </a:prstGeom>
          <a:solidFill>
            <a:schemeClr val="tx2"/>
          </a:solidFill>
          <a:ln>
            <a:solidFill>
              <a:schemeClr val="tx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1146175" y="1450975"/>
            <a:ext cx="6865938" cy="4805363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2230" y="246742"/>
            <a:ext cx="5007428" cy="957944"/>
          </a:xfrm>
          <a:solidFill>
            <a:schemeClr val="tx1">
              <a:lumMod val="25000"/>
            </a:schemeClr>
          </a:solidFill>
          <a:ln cap="rnd">
            <a:noFill/>
            <a:bevel/>
          </a:ln>
          <a:effectLst>
            <a:outerShdw blurRad="152400" dist="317500" dir="1020000" sx="96000" sy="9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800" cap="small" baseline="0">
                <a:latin typeface="Perpetu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E73F-014D-4B5B-9E31-315EA6C2E12A}" type="datetimeFigureOut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8983D-AA52-4EFE-BC11-0850F6E4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E105-8307-4B8E-A67C-B04090C3ACFD}" type="datetimeFigureOut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C35AB-7C8F-4637-9C8D-F4A540A31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3050" y="254000"/>
            <a:ext cx="8609013" cy="64008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7080-2F55-4FFA-B3CB-F5B27BE9FD70}" type="datetimeFigureOut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809E-A00E-4FF7-8FAD-E5D9B74E8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52FB9-4F6A-46F0-B6A6-9B658B200B2D}" type="datetimeFigureOut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D10D-1C80-4A86-B051-AEF233204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100"/>
            </a:lvl1pPr>
          </a:lstStyle>
          <a:p>
            <a:pPr>
              <a:defRPr/>
            </a:pPr>
            <a:fld id="{CDCAFE9F-0298-4FC3-8667-854A824F47D5}" type="datetimeFigureOut">
              <a:rPr lang="en-US"/>
              <a:pPr>
                <a:defRPr/>
              </a:pPr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pPr>
              <a:defRPr/>
            </a:pPr>
            <a:r>
              <a:rPr lang="en-US"/>
              <a:t>www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eaLnBrk="0" hangingPunct="0">
              <a:defRPr sz="11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8179623-DDCC-450A-B4B9-3490B8EA0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  <p:sldLayoutId id="2147484557" r:id="rId12"/>
    <p:sldLayoutId id="2147484558" r:id="rId13"/>
    <p:sldLayoutId id="2147484559" r:id="rId14"/>
    <p:sldLayoutId id="2147484560" r:id="rId15"/>
    <p:sldLayoutId id="2147484561" r:id="rId16"/>
    <p:sldLayoutId id="2147484562" r:id="rId17"/>
    <p:sldLayoutId id="2147484563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Microsoft_Office_Excel_97-2003_Worksheet4.xls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Microsoft_Office_Excel_97-2003_Worksheet5.xls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Microsoft_Office_Excel_97-2003_Worksheet6.xls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DR\Documents\consulting\Presentation%20Materials\Middle%20School%20Handouts\Handouts7-08\KateCollins0910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DR\Documents\consulting\Presentation%20Materials\High%20School%20Handouts\HS%20IE.xl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chedulingassociates.co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DR\Documents\consulting\Presentation%20Materials\Elementary%20Handouts\Elementary%20Handouts%207-08\HenryClay2008-9blog.xls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DR\Documents\consulting\Presentation%20Materials\Middle%20School%20Handouts\Handouts7-08\Grade-Department%20Planning.pdf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TeamPlanningGuide.pdf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yeoneducation.com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DR\Documents\consulting\Presentation%20Materials\Elementary%20Handouts\Elementary%20Handouts%207-08\IESchedule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DR\Documents\consulting\Presentation%20Materials\Elementary%20Handouts\Elementary%20Handouts%207-08\InclusionNew.xl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yeoneducation.com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24088" y="3543300"/>
            <a:ext cx="4217987" cy="2425700"/>
          </a:xfrm>
          <a:solidFill>
            <a:srgbClr val="FFFFFF">
              <a:alpha val="78000"/>
            </a:srgb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rtlCol="0"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chemeClr val="tx1">
                    <a:lumMod val="25000"/>
                  </a:schemeClr>
                </a:solidFill>
                <a:latin typeface="Perpetua" pitchFamily="18" charset="0"/>
              </a:rPr>
              <a:t>Michael D. Rettig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25000"/>
                  </a:schemeClr>
                </a:solidFill>
                <a:latin typeface="Perpetua" pitchFamily="18" charset="0"/>
              </a:rPr>
              <a:t>rettigmd@jmu.edu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25000"/>
                  </a:schemeClr>
                </a:solidFill>
                <a:latin typeface="Perpetua" pitchFamily="18" charset="0"/>
              </a:rPr>
              <a:t>Professor Emeritus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25000"/>
                  </a:schemeClr>
                </a:solidFill>
                <a:latin typeface="Perpetua" pitchFamily="18" charset="0"/>
              </a:rPr>
              <a:t>James Madison University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solidFill>
                <a:schemeClr val="tx1">
                  <a:lumMod val="25000"/>
                </a:schemeClr>
              </a:solidFill>
              <a:latin typeface="Perpetua" pitchFamily="18" charset="0"/>
            </a:endParaRPr>
          </a:p>
          <a:p>
            <a:pPr marR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chemeClr val="tx1">
                    <a:lumMod val="25000"/>
                  </a:schemeClr>
                </a:solidFill>
                <a:latin typeface="Perpetua" pitchFamily="18" charset="0"/>
              </a:rPr>
              <a:t> Robert Lynn Canady</a:t>
            </a:r>
          </a:p>
          <a:p>
            <a:pPr marR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smtClean="0">
                <a:solidFill>
                  <a:schemeClr val="tx1">
                    <a:lumMod val="25000"/>
                  </a:schemeClr>
                </a:solidFill>
                <a:latin typeface="Perpetua" pitchFamily="18" charset="0"/>
              </a:rPr>
              <a:t>rlynncanady@aol.com </a:t>
            </a:r>
          </a:p>
          <a:p>
            <a:pPr marR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smtClean="0">
                <a:solidFill>
                  <a:schemeClr val="tx1">
                    <a:lumMod val="25000"/>
                  </a:schemeClr>
                </a:solidFill>
                <a:latin typeface="Perpetua" pitchFamily="18" charset="0"/>
              </a:rPr>
              <a:t>Professor Emeritus</a:t>
            </a:r>
          </a:p>
          <a:p>
            <a:pPr marR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smtClean="0">
                <a:solidFill>
                  <a:schemeClr val="tx1">
                    <a:lumMod val="25000"/>
                  </a:schemeClr>
                </a:solidFill>
                <a:latin typeface="Perpetua" pitchFamily="18" charset="0"/>
              </a:rPr>
              <a:t>University of Virginia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solidFill>
                <a:schemeClr val="tx1">
                  <a:lumMod val="25000"/>
                </a:schemeClr>
              </a:solidFill>
              <a:latin typeface="Perpetua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30300" y="554038"/>
            <a:ext cx="7053263" cy="1846262"/>
          </a:xfrm>
          <a:prstGeom prst="rect">
            <a:avLst/>
          </a:prstGeom>
          <a:solidFill>
            <a:srgbClr val="857C4B">
              <a:alpha val="58039"/>
            </a:srgbClr>
          </a:solidFill>
          <a:ln w="41275">
            <a:solidFill>
              <a:schemeClr val="tx2"/>
            </a:solidFill>
          </a:ln>
          <a:effectLst>
            <a:outerShdw blurRad="203200" dist="241300" dir="1440000" sx="96000" sy="96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tx2"/>
                </a:solidFill>
                <a:latin typeface="Perpetua" pitchFamily="18" charset="0"/>
              </a:rPr>
              <a:t>Scheduling and Organizing the Data-Driven Intervention and Enrichment Period </a:t>
            </a:r>
          </a:p>
        </p:txBody>
      </p:sp>
      <p:pic>
        <p:nvPicPr>
          <p:cNvPr id="6" name="Picture 5" descr="logotrans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0" y="3944938"/>
            <a:ext cx="2030413" cy="1135062"/>
          </a:xfrm>
          <a:prstGeom prst="rect">
            <a:avLst/>
          </a:prstGeom>
          <a:noFill/>
          <a:ln w="25400" cap="sq" cmpd="sng">
            <a:solidFill>
              <a:schemeClr val="tx1">
                <a:lumMod val="50000"/>
              </a:schemeClr>
            </a:solidFill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841500" y="6007100"/>
            <a:ext cx="581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www.schoolschedulingassociates.com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7275" y="465138"/>
            <a:ext cx="8086725" cy="822325"/>
          </a:xfrm>
        </p:spPr>
        <p:txBody>
          <a:bodyPr/>
          <a:lstStyle/>
          <a:p>
            <a:pPr>
              <a:defRPr/>
            </a:pPr>
            <a:r>
              <a:rPr lang="en-US" cap="small" dirty="0" smtClean="0">
                <a:solidFill>
                  <a:srgbClr val="423E26"/>
                </a:solidFill>
              </a:rPr>
              <a:t>The Four-Block Schedule with an        Intervention/Enrichment Period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238250" y="5554663"/>
            <a:ext cx="183515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Block IV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238250" y="4752975"/>
            <a:ext cx="183515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Block III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238250" y="3952875"/>
            <a:ext cx="1835150" cy="800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Block II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238250" y="3108325"/>
            <a:ext cx="183515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Block I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238250" y="2197100"/>
            <a:ext cx="183515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endParaRPr lang="en-US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651500" y="5554663"/>
            <a:ext cx="25781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PE/Exp./Elec.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073400" y="5554663"/>
            <a:ext cx="25781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PE/Exp./Elec.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651500" y="4752975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Science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073400" y="4752975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Social Studies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3073400" y="3952875"/>
            <a:ext cx="5156200" cy="800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Mathematics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073400" y="3151188"/>
            <a:ext cx="51562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Language Arts and Reading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5651500" y="1868488"/>
            <a:ext cx="25781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Day 2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073400" y="1849438"/>
            <a:ext cx="25781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Day 1</a:t>
            </a: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1250950" y="1849438"/>
            <a:ext cx="69913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1238250" y="2998788"/>
            <a:ext cx="699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1238250" y="3800475"/>
            <a:ext cx="699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1238250" y="4600575"/>
            <a:ext cx="699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1238250" y="5402263"/>
            <a:ext cx="699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1238250" y="6203950"/>
            <a:ext cx="69913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1223963" y="1849438"/>
            <a:ext cx="14287" cy="43259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5635625" y="1804988"/>
            <a:ext cx="15875" cy="655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8229600" y="1862138"/>
            <a:ext cx="0" cy="434181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5651500" y="4600575"/>
            <a:ext cx="0" cy="160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H="1">
            <a:off x="3073400" y="1790700"/>
            <a:ext cx="14288" cy="4413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1233488" y="2479675"/>
            <a:ext cx="699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3097213" y="2460625"/>
            <a:ext cx="51562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PE/Exp./Elec./Interv./Enr.</a:t>
            </a:r>
          </a:p>
        </p:txBody>
      </p:sp>
      <p:sp>
        <p:nvSpPr>
          <p:cNvPr id="35869" name="Rectangle 6"/>
          <p:cNvSpPr>
            <a:spLocks noChangeArrowheads="1"/>
          </p:cNvSpPr>
          <p:nvPr/>
        </p:nvSpPr>
        <p:spPr bwMode="auto">
          <a:xfrm>
            <a:off x="1257300" y="2493963"/>
            <a:ext cx="183515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9</a:t>
            </a:r>
            <a:r>
              <a:rPr lang="en-US" baseline="3000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n-US">
                <a:solidFill>
                  <a:schemeClr val="tx2"/>
                </a:solidFill>
                <a:latin typeface="Calibri" pitchFamily="34" charset="0"/>
              </a:rPr>
              <a:t> Period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93CA9-43B0-408A-BE79-7147389C380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I/E </a:t>
            </a:r>
            <a:r>
              <a:rPr lang="en-US" sz="4000" dirty="0"/>
              <a:t>Period Placement Options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9688" y="1531938"/>
            <a:ext cx="7062787" cy="48069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Period School-wide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After Block I School-wide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Three Grade-level Periods Around Block I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Two (6 &amp; 7-8) Periods Around Block I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Three Grade-level Periods Around Early Lunch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Three Grade-level Periods Around Late Lunch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Other Options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0"/>
            <a:duotone>
              <a:schemeClr val="bg2">
                <a:tint val="80000"/>
                <a:satMod val="300000"/>
                <a:lumMod val="110000"/>
              </a:schemeClr>
              <a:schemeClr val="bg2">
                <a:shade val="50000"/>
                <a:satMod val="130000"/>
                <a:lumMod val="11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1950" y="684213"/>
          <a:ext cx="8535988" cy="5546725"/>
        </p:xfrm>
        <a:graphic>
          <a:graphicData uri="http://schemas.openxmlformats.org/presentationml/2006/ole">
            <p:oleObj spid="_x0000_s64514" name="Worksheet" r:id="rId5" imgW="11126160" imgH="68400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65199-048D-4E1C-A11D-E65A42C5248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34290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I/E Period </a:t>
            </a:r>
            <a:r>
              <a:rPr lang="en-US" sz="4000" dirty="0"/>
              <a:t>Placed in 1</a:t>
            </a:r>
            <a:r>
              <a:rPr lang="en-US" sz="4000" baseline="30000" dirty="0"/>
              <a:t>st</a:t>
            </a:r>
            <a:r>
              <a:rPr lang="en-US" sz="4000" dirty="0"/>
              <a:t> Period </a:t>
            </a:r>
            <a:r>
              <a:rPr lang="en-US" sz="4000" dirty="0" smtClean="0"/>
              <a:t>Slot (P.10)</a:t>
            </a:r>
            <a:endParaRPr lang="en-US" sz="4000" dirty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600200"/>
            <a:ext cx="3976688" cy="4930775"/>
          </a:xfrm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en-US" b="1" dirty="0"/>
              <a:t>Pros</a:t>
            </a:r>
          </a:p>
          <a:p>
            <a:pPr>
              <a:defRPr/>
            </a:pPr>
            <a:r>
              <a:rPr lang="en-US" sz="2400" dirty="0"/>
              <a:t>Easy to Schedule</a:t>
            </a:r>
          </a:p>
          <a:p>
            <a:pPr>
              <a:defRPr/>
            </a:pPr>
            <a:r>
              <a:rPr lang="en-US" sz="2400" dirty="0"/>
              <a:t>No split blocks</a:t>
            </a:r>
          </a:p>
          <a:p>
            <a:pPr>
              <a:defRPr/>
            </a:pPr>
            <a:r>
              <a:rPr lang="en-US" sz="2400" dirty="0"/>
              <a:t>Doesn’t affect Encore schedule</a:t>
            </a:r>
          </a:p>
          <a:p>
            <a:pPr>
              <a:defRPr/>
            </a:pPr>
            <a:r>
              <a:rPr lang="en-US" sz="2400" dirty="0"/>
              <a:t>Multi-grade level possibilities (</a:t>
            </a:r>
            <a:r>
              <a:rPr lang="en-US" sz="2400" dirty="0" err="1"/>
              <a:t>i.e.Band</a:t>
            </a:r>
            <a:r>
              <a:rPr lang="en-US" sz="2400" dirty="0"/>
              <a:t>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916488"/>
          </a:xfrm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en-US" b="1" dirty="0"/>
              <a:t>Cons</a:t>
            </a:r>
          </a:p>
          <a:p>
            <a:pPr>
              <a:defRPr/>
            </a:pPr>
            <a:r>
              <a:rPr lang="en-US" sz="2400" dirty="0"/>
              <a:t>What about HR, attendance, etc?</a:t>
            </a:r>
          </a:p>
          <a:p>
            <a:pPr>
              <a:defRPr/>
            </a:pPr>
            <a:r>
              <a:rPr lang="en-US" sz="2400" dirty="0"/>
              <a:t>Personnel who work with all three grade levels (SPED, ESL, Elective, Reading, etc.) must be spread among all grades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dirty="0" smtClean="0"/>
              <a:t>Loses gravitas..used as buffer for late arrivals; abused by students/parents for orthodontics </a:t>
            </a:r>
            <a:r>
              <a:rPr lang="en-US" sz="2400" dirty="0" err="1" smtClean="0"/>
              <a:t>appts</a:t>
            </a:r>
            <a:r>
              <a:rPr lang="en-US" sz="2400" dirty="0" smtClean="0"/>
              <a:t>. etc. </a:t>
            </a:r>
            <a:endParaRPr lang="en-US" sz="24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  <a:duotone>
              <a:schemeClr val="bg2">
                <a:tint val="80000"/>
                <a:satMod val="300000"/>
                <a:lumMod val="110000"/>
              </a:schemeClr>
              <a:schemeClr val="bg2">
                <a:shade val="50000"/>
                <a:satMod val="130000"/>
                <a:lumMod val="11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434975" y="814388"/>
          <a:ext cx="8537575" cy="5246687"/>
        </p:xfrm>
        <a:graphic>
          <a:graphicData uri="http://schemas.openxmlformats.org/presentationml/2006/ole">
            <p:oleObj spid="_x0000_s2050" name="Worksheet" r:id="rId5" imgW="11126160" imgH="6840000" progId="Excel.Sheet.8">
              <p:embed/>
            </p:oleObj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37C85-B3D0-43A2-81CF-E572865061A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I/E </a:t>
            </a:r>
            <a:r>
              <a:rPr lang="en-US" sz="4000" dirty="0"/>
              <a:t>Period Placed after Block </a:t>
            </a:r>
            <a:r>
              <a:rPr lang="en-US" sz="4000" dirty="0" smtClean="0"/>
              <a:t>I (P.10)</a:t>
            </a:r>
            <a:endParaRPr lang="en-US" sz="4000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600200"/>
            <a:ext cx="3976688" cy="4930775"/>
          </a:xfrm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en-US" b="1" dirty="0"/>
              <a:t>Pros</a:t>
            </a:r>
          </a:p>
          <a:p>
            <a:pPr>
              <a:defRPr/>
            </a:pPr>
            <a:r>
              <a:rPr lang="en-US" sz="2400" dirty="0"/>
              <a:t>Easy to Schedule</a:t>
            </a:r>
          </a:p>
          <a:p>
            <a:pPr>
              <a:defRPr/>
            </a:pPr>
            <a:r>
              <a:rPr lang="en-US" sz="2400" dirty="0"/>
              <a:t>No split blocks</a:t>
            </a:r>
          </a:p>
          <a:p>
            <a:pPr>
              <a:defRPr/>
            </a:pPr>
            <a:r>
              <a:rPr lang="en-US" sz="2400" dirty="0"/>
              <a:t>Doesn’t affect Encore schedule</a:t>
            </a:r>
          </a:p>
          <a:p>
            <a:pPr>
              <a:defRPr/>
            </a:pPr>
            <a:r>
              <a:rPr lang="en-US" sz="2400" dirty="0"/>
              <a:t>First Block can be HR</a:t>
            </a:r>
          </a:p>
          <a:p>
            <a:pPr>
              <a:defRPr/>
            </a:pPr>
            <a:r>
              <a:rPr lang="en-US" sz="2400" dirty="0"/>
              <a:t>Multi-grade level possibilities (</a:t>
            </a:r>
            <a:r>
              <a:rPr lang="en-US" sz="2400" dirty="0" err="1"/>
              <a:t>i.e.Band</a:t>
            </a:r>
            <a:r>
              <a:rPr lang="en-US" sz="2400" dirty="0"/>
              <a:t>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916488"/>
          </a:xfrm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en-US" b="1" dirty="0"/>
              <a:t>Cons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Personnel who work with all three grade levels (SPED, ESL, Elective, Reading, etc.) must be spread among all grades.</a:t>
            </a:r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  <a:duotone>
              <a:schemeClr val="bg2">
                <a:tint val="80000"/>
                <a:satMod val="300000"/>
                <a:lumMod val="110000"/>
              </a:schemeClr>
              <a:schemeClr val="bg2">
                <a:shade val="50000"/>
                <a:satMod val="130000"/>
                <a:lumMod val="11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288925" y="633413"/>
          <a:ext cx="8537575" cy="5548312"/>
        </p:xfrm>
        <a:graphic>
          <a:graphicData uri="http://schemas.openxmlformats.org/presentationml/2006/ole">
            <p:oleObj spid="_x0000_s3074" name="Worksheet" r:id="rId5" imgW="11126160" imgH="6918840" progId="Excel.Sheet.8">
              <p:embed/>
            </p:oleObj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8548C-3707-4605-99C5-483BE718CFB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Three Grade </a:t>
            </a:r>
            <a:r>
              <a:rPr lang="en-US" sz="4000" dirty="0" smtClean="0"/>
              <a:t>Level I/E Periods </a:t>
            </a:r>
            <a:r>
              <a:rPr lang="en-US" sz="4000" dirty="0"/>
              <a:t>Built Around Block </a:t>
            </a:r>
            <a:r>
              <a:rPr lang="en-US" sz="4000" dirty="0" smtClean="0"/>
              <a:t>I (P. 10)</a:t>
            </a:r>
            <a:endParaRPr lang="en-US" sz="4000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600200"/>
            <a:ext cx="3976688" cy="4930775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/>
              <a:buNone/>
              <a:defRPr/>
            </a:pPr>
            <a:r>
              <a:rPr lang="en-US" b="1" dirty="0"/>
              <a:t>Pros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Easy to Schedule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Personnel who work with all three grade levels (SPED, ESL, Elective, Reading, etc.) may work with each grade level separately in 3 different periods.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916488"/>
          </a:xfrm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en-US" b="1" dirty="0"/>
              <a:t>Cons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What about HR, attendance, etc. for grade 6?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Split block for one grade (Grade 7)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Extra class change for one grade (Grade 7</a:t>
            </a:r>
            <a:r>
              <a:rPr lang="en-US" sz="2400" dirty="0" smtClean="0">
                <a:latin typeface="+mn-lt"/>
              </a:rPr>
              <a:t>)</a:t>
            </a:r>
          </a:p>
          <a:p>
            <a:pPr>
              <a:defRPr/>
            </a:pPr>
            <a:r>
              <a:rPr lang="en-US" sz="2400" dirty="0" smtClean="0">
                <a:latin typeface="+mn-lt"/>
              </a:rPr>
              <a:t>Lack of gravitas for grade 6 period</a:t>
            </a:r>
            <a:endParaRPr lang="en-US" sz="2400" dirty="0">
              <a:latin typeface="+mn-lt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  <a:duotone>
              <a:schemeClr val="bg2">
                <a:tint val="80000"/>
                <a:satMod val="300000"/>
                <a:lumMod val="110000"/>
              </a:schemeClr>
              <a:schemeClr val="bg2">
                <a:shade val="50000"/>
                <a:satMod val="130000"/>
                <a:lumMod val="11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/>
          </p:cNvGraphicFramePr>
          <p:nvPr/>
        </p:nvGraphicFramePr>
        <p:xfrm>
          <a:off x="347663" y="695325"/>
          <a:ext cx="8537575" cy="5548313"/>
        </p:xfrm>
        <a:graphic>
          <a:graphicData uri="http://schemas.openxmlformats.org/presentationml/2006/ole">
            <p:oleObj spid="_x0000_s4098" name="Worksheet" r:id="rId5" imgW="11126160" imgH="7065000" progId="Excel.Sheet.8">
              <p:embed/>
            </p:oleObj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50027-492E-4AEC-81C0-D515C3CBDDF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Two (6</a:t>
            </a:r>
            <a:r>
              <a:rPr lang="en-US" sz="4000" baseline="30000" dirty="0"/>
              <a:t>th</a:t>
            </a:r>
            <a:r>
              <a:rPr lang="en-US" sz="4000" dirty="0"/>
              <a:t> &amp; 7-8</a:t>
            </a:r>
            <a:r>
              <a:rPr lang="en-US" sz="4000" dirty="0" smtClean="0"/>
              <a:t>) I/E </a:t>
            </a:r>
            <a:r>
              <a:rPr lang="en-US" sz="4000" dirty="0"/>
              <a:t>Periods Built Around Block </a:t>
            </a:r>
            <a:r>
              <a:rPr lang="en-US" sz="4000" dirty="0" smtClean="0"/>
              <a:t>I (p. 11)</a:t>
            </a:r>
            <a:endParaRPr lang="en-US" sz="4000" dirty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600200"/>
            <a:ext cx="3976688" cy="4930775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/>
              <a:buNone/>
              <a:defRPr/>
            </a:pPr>
            <a:r>
              <a:rPr lang="en-US" sz="2400" b="1"/>
              <a:t>Pros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Easy to Schedule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Doesn’t affect Encore schedule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Personnel who work with 6</a:t>
            </a:r>
            <a:r>
              <a:rPr lang="en-US" sz="2400" baseline="30000"/>
              <a:t>th</a:t>
            </a:r>
            <a:r>
              <a:rPr lang="en-US" sz="2400"/>
              <a:t> grade students and either 7</a:t>
            </a:r>
            <a:r>
              <a:rPr lang="en-US" sz="2400" baseline="30000"/>
              <a:t>th</a:t>
            </a:r>
            <a:r>
              <a:rPr lang="en-US" sz="2400"/>
              <a:t> or 8th grade students (SPED, ESL, Elective, Reading, etc.) may work with two levels in two different periods.</a:t>
            </a:r>
          </a:p>
          <a:p>
            <a:pPr>
              <a:lnSpc>
                <a:spcPct val="90000"/>
              </a:lnSpc>
              <a:defRPr/>
            </a:pPr>
            <a:endParaRPr lang="en-US" sz="2400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916488"/>
          </a:xfrm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en-US" sz="2400" b="1" dirty="0"/>
              <a:t>Cons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What about HR, attendance, etc. for grade 6?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Personnel who work with 7</a:t>
            </a:r>
            <a:r>
              <a:rPr lang="en-US" sz="2400" baseline="30000" dirty="0">
                <a:latin typeface="+mn-lt"/>
              </a:rPr>
              <a:t>th</a:t>
            </a:r>
            <a:r>
              <a:rPr lang="en-US" sz="2400" dirty="0">
                <a:latin typeface="+mn-lt"/>
              </a:rPr>
              <a:t> and 8th grade levels (SPED, ESL, Elective, Reading, etc.) must be spread among  students in these two grades.</a:t>
            </a:r>
          </a:p>
          <a:p>
            <a:pPr>
              <a:defRPr/>
            </a:pPr>
            <a:endParaRPr lang="en-US" sz="2400" dirty="0"/>
          </a:p>
          <a:p>
            <a:pPr>
              <a:buFont typeface="Monotype Sorts"/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5326" y="440325"/>
            <a:ext cx="7664116" cy="803188"/>
          </a:xfrm>
          <a:solidFill>
            <a:schemeClr val="tx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Agenda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1876425" y="1539875"/>
            <a:ext cx="6810375" cy="4789488"/>
          </a:xfrm>
        </p:spPr>
        <p:txBody>
          <a:bodyPr rtlCol="0">
            <a:normAutofit fontScale="92500" lnSpcReduction="1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endParaRPr lang="en-US" sz="2400" b="1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What is an Intervention/Enrichment Period?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Why do schools need/implement the I/E period?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Scheduling Time for Intervention and Enrichment  in Elementary, Middle, and High Schools.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Organizing the Intervention/ Enrichment Period.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Extended Planning Time to Organize the I/E period.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  <a:duotone>
              <a:schemeClr val="bg2">
                <a:tint val="80000"/>
                <a:satMod val="300000"/>
                <a:lumMod val="110000"/>
              </a:schemeClr>
              <a:schemeClr val="bg2">
                <a:shade val="50000"/>
                <a:satMod val="130000"/>
                <a:lumMod val="11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/>
          </p:cNvGraphicFramePr>
          <p:nvPr/>
        </p:nvGraphicFramePr>
        <p:xfrm>
          <a:off x="277813" y="755650"/>
          <a:ext cx="8537575" cy="5548313"/>
        </p:xfrm>
        <a:graphic>
          <a:graphicData uri="http://schemas.openxmlformats.org/presentationml/2006/ole">
            <p:oleObj spid="_x0000_s5122" name="Worksheet" r:id="rId5" imgW="11126160" imgH="6738840" progId="Excel.Sheet.8">
              <p:embed/>
            </p:oleObj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04FED-C33C-4198-882A-5BF0EEB575E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Three Grade Level </a:t>
            </a:r>
            <a:r>
              <a:rPr lang="en-US" sz="4000" dirty="0" smtClean="0"/>
              <a:t>I/E </a:t>
            </a:r>
            <a:r>
              <a:rPr lang="en-US" sz="4000" dirty="0"/>
              <a:t>Periods Built Around Early </a:t>
            </a:r>
            <a:r>
              <a:rPr lang="en-US" sz="4000" dirty="0" smtClean="0"/>
              <a:t>Lunch (P.11)</a:t>
            </a:r>
            <a:endParaRPr lang="en-US" sz="4000" dirty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600200"/>
            <a:ext cx="3976688" cy="493077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Monotype Sorts"/>
              <a:buNone/>
              <a:defRPr/>
            </a:pPr>
            <a:r>
              <a:rPr lang="en-US" sz="2400" b="1"/>
              <a:t>Pros</a:t>
            </a:r>
            <a:endParaRPr lang="en-US" sz="2400"/>
          </a:p>
          <a:p>
            <a:pPr>
              <a:lnSpc>
                <a:spcPct val="90000"/>
              </a:lnSpc>
              <a:defRPr/>
            </a:pPr>
            <a:r>
              <a:rPr lang="en-US" sz="2400"/>
              <a:t>Personnel who work with all three grade levels (SPED, ESL, Elective, Reading, etc.) may work with each grade level separately in 3 different periods.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Room for advisory?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May help lunch schedule?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Elective/resource teachers may be available for duty during lunch.</a:t>
            </a:r>
          </a:p>
          <a:p>
            <a:pPr>
              <a:lnSpc>
                <a:spcPct val="90000"/>
              </a:lnSpc>
              <a:defRPr/>
            </a:pPr>
            <a:endParaRPr lang="en-US" sz="2400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916488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/>
              <a:buNone/>
              <a:defRPr/>
            </a:pPr>
            <a:r>
              <a:rPr lang="en-US" sz="2400" b="1"/>
              <a:t>Cons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Prevents grade level Encore classes from being scheduled in two blocks forcing one grade level into Block I planning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Period (@36 m) and blocks (@ 76m) are shortened.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Room for advisory?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May make lunch schedule more difficult?</a:t>
            </a:r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US" sz="2400"/>
          </a:p>
          <a:p>
            <a:pPr>
              <a:lnSpc>
                <a:spcPct val="90000"/>
              </a:lnSpc>
              <a:defRPr/>
            </a:pPr>
            <a:endParaRPr lang="en-US" sz="2400"/>
          </a:p>
          <a:p>
            <a:pPr>
              <a:lnSpc>
                <a:spcPct val="90000"/>
              </a:lnSpc>
              <a:defRPr/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  <a:duotone>
              <a:schemeClr val="bg2">
                <a:tint val="80000"/>
                <a:satMod val="300000"/>
                <a:lumMod val="110000"/>
              </a:schemeClr>
              <a:schemeClr val="bg2">
                <a:shade val="50000"/>
                <a:satMod val="130000"/>
                <a:lumMod val="11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/>
          </p:cNvGraphicFramePr>
          <p:nvPr/>
        </p:nvGraphicFramePr>
        <p:xfrm>
          <a:off x="334963" y="727075"/>
          <a:ext cx="8537575" cy="5548313"/>
        </p:xfrm>
        <a:graphic>
          <a:graphicData uri="http://schemas.openxmlformats.org/presentationml/2006/ole">
            <p:oleObj spid="_x0000_s6146" name="Worksheet" r:id="rId5" imgW="11126160" imgH="6738840" progId="Excel.Sheet.8">
              <p:embed/>
            </p:oleObj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D1C91-01D6-4CC1-BB50-CCCF1BB48B2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Three Grade Level </a:t>
            </a:r>
            <a:r>
              <a:rPr lang="en-US" sz="4000" dirty="0" smtClean="0"/>
              <a:t>I/E </a:t>
            </a:r>
            <a:r>
              <a:rPr lang="en-US" sz="4000" dirty="0"/>
              <a:t>Periods Built Around Late </a:t>
            </a:r>
            <a:r>
              <a:rPr lang="en-US" sz="4000" dirty="0" smtClean="0"/>
              <a:t>Lunch (p. 11)</a:t>
            </a:r>
            <a:endParaRPr lang="en-US" sz="4000" dirty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600200"/>
            <a:ext cx="3976688" cy="493077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Monotype Sorts"/>
              <a:buNone/>
              <a:defRPr/>
            </a:pPr>
            <a:r>
              <a:rPr lang="en-US" sz="2400" b="1"/>
              <a:t>Pros</a:t>
            </a:r>
            <a:endParaRPr lang="en-US" sz="2400"/>
          </a:p>
          <a:p>
            <a:pPr>
              <a:lnSpc>
                <a:spcPct val="90000"/>
              </a:lnSpc>
              <a:defRPr/>
            </a:pPr>
            <a:r>
              <a:rPr lang="en-US" sz="2400"/>
              <a:t>Personnel who work with all three grade levels (SPED, ESL, Elective, Reading, etc.) may work with each grade level separately in 3 different periods.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Room for advisory?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May help lunch schedule?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Elective/resource teachers may be available for duty during lunch.</a:t>
            </a:r>
          </a:p>
          <a:p>
            <a:pPr>
              <a:lnSpc>
                <a:spcPct val="90000"/>
              </a:lnSpc>
              <a:defRPr/>
            </a:pPr>
            <a:endParaRPr lang="en-US" sz="2400"/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916488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/>
              <a:buNone/>
              <a:defRPr/>
            </a:pPr>
            <a:r>
              <a:rPr lang="en-US" sz="2400" b="1"/>
              <a:t>Cons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Prevents grade level Encore classes from being scheduled in two blocks forcing one grade level into Block I planning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Period (@36 m) and blocks (@ 76m) are shortened.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Room for advisory?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May make lunch schedule more difficult?</a:t>
            </a:r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US" sz="2400"/>
          </a:p>
          <a:p>
            <a:pPr>
              <a:lnSpc>
                <a:spcPct val="90000"/>
              </a:lnSpc>
              <a:defRPr/>
            </a:pPr>
            <a:endParaRPr lang="en-US" sz="2400"/>
          </a:p>
          <a:p>
            <a:pPr>
              <a:lnSpc>
                <a:spcPct val="90000"/>
              </a:lnSpc>
              <a:defRPr/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E6D14-4F70-47EF-82AC-6DA06A53150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54088" y="342900"/>
            <a:ext cx="8175625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Other </a:t>
            </a:r>
            <a:r>
              <a:rPr lang="en-US" sz="4000" dirty="0" smtClean="0"/>
              <a:t>I/E </a:t>
            </a:r>
            <a:r>
              <a:rPr lang="en-US" sz="4000" dirty="0"/>
              <a:t>Period Placement Options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9688" y="1531938"/>
            <a:ext cx="7062787" cy="48069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End of the day.</a:t>
            </a:r>
          </a:p>
          <a:p>
            <a:pPr>
              <a:defRPr/>
            </a:pPr>
            <a:r>
              <a:rPr lang="en-US" sz="2400" dirty="0"/>
              <a:t>Before last block (after the lunch blocks).</a:t>
            </a:r>
          </a:p>
          <a:p>
            <a:pPr>
              <a:defRPr/>
            </a:pPr>
            <a:r>
              <a:rPr lang="en-US" sz="2400" dirty="0"/>
              <a:t>2 or 3 periods built around last block.</a:t>
            </a:r>
          </a:p>
          <a:p>
            <a:pPr>
              <a:defRPr/>
            </a:pPr>
            <a:r>
              <a:rPr lang="en-US" sz="2400" dirty="0"/>
              <a:t>After second block before the lunch periods.</a:t>
            </a:r>
          </a:p>
          <a:p>
            <a:pPr>
              <a:defRPr/>
            </a:pPr>
            <a:r>
              <a:rPr lang="en-US" sz="2400" dirty="0"/>
              <a:t>Others?</a:t>
            </a:r>
          </a:p>
          <a:p>
            <a:pPr>
              <a:buFont typeface="Monotype Sorts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245C0-A0DA-4867-890A-0810F020A99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342900"/>
            <a:ext cx="8320087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Overall Pros and Cons of </a:t>
            </a:r>
            <a:r>
              <a:rPr lang="en-US" sz="4000" dirty="0" smtClean="0"/>
              <a:t>I/E </a:t>
            </a:r>
            <a:r>
              <a:rPr lang="en-US" sz="4000" dirty="0"/>
              <a:t>Period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66888"/>
            <a:ext cx="3810000" cy="41148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buFont typeface="Monotype Sorts"/>
              <a:buNone/>
              <a:defRPr/>
            </a:pPr>
            <a:r>
              <a:rPr lang="en-US" sz="2400" b="1"/>
              <a:t>Pros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Students have room in their schedules for the 2</a:t>
            </a:r>
            <a:r>
              <a:rPr lang="en-US" sz="2400" baseline="30000"/>
              <a:t>nd</a:t>
            </a:r>
            <a:r>
              <a:rPr lang="en-US" sz="2400"/>
              <a:t> elective so that no students miss PE/H.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Convenient times are provided to serve resource students (SPED, ESL, Reading, etc.).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Convenient times are provided for re-teaching.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Students who need more core get it; those who need more choice get it.</a:t>
            </a:r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73238"/>
            <a:ext cx="3940175" cy="41148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Monotype Sorts"/>
              <a:buNone/>
              <a:defRPr/>
            </a:pPr>
            <a:r>
              <a:rPr lang="en-US" sz="2400" b="1" dirty="0"/>
              <a:t>Cons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Most teachers have an additional </a:t>
            </a:r>
            <a:r>
              <a:rPr lang="en-US" sz="2400" dirty="0" smtClean="0"/>
              <a:t>class (I/E) to prep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Basic core </a:t>
            </a:r>
            <a:r>
              <a:rPr lang="en-US" sz="2400" dirty="0" smtClean="0"/>
              <a:t>instructional blocks </a:t>
            </a:r>
            <a:r>
              <a:rPr lang="en-US" sz="2400" dirty="0"/>
              <a:t>are shortened.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Planning time is shortened (5-10 </a:t>
            </a:r>
            <a:r>
              <a:rPr lang="en-US" sz="2400" dirty="0" err="1"/>
              <a:t>mins</a:t>
            </a:r>
            <a:r>
              <a:rPr lang="en-US" sz="2400" dirty="0"/>
              <a:t>.).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All students must be productively engaged, which takes careful preparation and organization.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638175"/>
            <a:ext cx="7951787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423E26"/>
                </a:solidFill>
              </a:rPr>
              <a:t>Kate Collins Plan For Intervention/Enrichment Period (P. 12)</a:t>
            </a:r>
          </a:p>
        </p:txBody>
      </p:sp>
      <p:sp>
        <p:nvSpPr>
          <p:cNvPr id="46083" name="AutoShape 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429000" y="2743200"/>
            <a:ext cx="2743200" cy="2057400"/>
          </a:xfrm>
          <a:prstGeom prst="actionButtonForwardNex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146" name="Group 2"/>
          <p:cNvGraphicFramePr>
            <a:graphicFrameLocks noGrp="1"/>
          </p:cNvGraphicFramePr>
          <p:nvPr/>
        </p:nvGraphicFramePr>
        <p:xfrm>
          <a:off x="1524000" y="1371600"/>
          <a:ext cx="6096000" cy="4903790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3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Block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(90)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Block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(90)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Block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(82)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5 and Lunch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5 and Lunch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5 and Lunch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5 and Lunch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5 and Lunch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Block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(90)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59" name="Text Box 46"/>
          <p:cNvSpPr txBox="1">
            <a:spLocks noChangeArrowheads="1"/>
          </p:cNvSpPr>
          <p:nvPr/>
        </p:nvSpPr>
        <p:spPr bwMode="auto">
          <a:xfrm>
            <a:off x="617538" y="428625"/>
            <a:ext cx="8101012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cap="small" dirty="0">
                <a:solidFill>
                  <a:schemeClr val="tx2"/>
                </a:solidFill>
                <a:latin typeface="Perpetua" pitchFamily="18" charset="0"/>
              </a:rPr>
              <a:t>7 A/B with  Intervention/Enrichment Period</a:t>
            </a:r>
          </a:p>
        </p:txBody>
      </p:sp>
      <p:sp>
        <p:nvSpPr>
          <p:cNvPr id="47151" name="Line 47"/>
          <p:cNvSpPr>
            <a:spLocks noChangeShapeType="1"/>
          </p:cNvSpPr>
          <p:nvPr/>
        </p:nvSpPr>
        <p:spPr bwMode="auto">
          <a:xfrm>
            <a:off x="1524000" y="3200400"/>
            <a:ext cx="6096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1752600" y="3184525"/>
            <a:ext cx="604838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Calibri" pitchFamily="34" charset="0"/>
              </a:rPr>
              <a:t>(30)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3097213" y="3227388"/>
            <a:ext cx="4000500" cy="33972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Calibri" pitchFamily="34" charset="0"/>
              </a:rPr>
              <a:t>School-wide Intervention/Enrichment Period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357188"/>
            <a:ext cx="8153400" cy="568325"/>
          </a:xfrm>
        </p:spPr>
        <p:txBody>
          <a:bodyPr/>
          <a:lstStyle/>
          <a:p>
            <a:pPr>
              <a:defRPr/>
            </a:pPr>
            <a:r>
              <a:rPr lang="en-US" sz="2500" dirty="0" smtClean="0"/>
              <a:t>The 8 A/B Schedule with and Intervention/Enrichment Block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238250" y="5135563"/>
            <a:ext cx="183515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Block IV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238250" y="4333875"/>
            <a:ext cx="183515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Block III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238250" y="3533775"/>
            <a:ext cx="1835150" cy="800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Block II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238250" y="2732088"/>
            <a:ext cx="183515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Block I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238250" y="1778000"/>
            <a:ext cx="183515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endParaRPr lang="en-US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5565775" y="4922838"/>
            <a:ext cx="2740025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 sz="2400" b="1">
                <a:solidFill>
                  <a:schemeClr val="bg2"/>
                </a:solidFill>
                <a:latin typeface="Calibri" pitchFamily="34" charset="0"/>
              </a:rPr>
              <a:t>Intervention/  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 sz="2400" b="1">
                <a:solidFill>
                  <a:schemeClr val="bg2"/>
                </a:solidFill>
                <a:latin typeface="Calibri" pitchFamily="34" charset="0"/>
              </a:rPr>
              <a:t>Enrichment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073400" y="5135563"/>
            <a:ext cx="25781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5651500" y="4333875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073400" y="4333875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5651500" y="1949450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Day 2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3073400" y="1930400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Day 1</a:t>
            </a:r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1238250" y="1778000"/>
            <a:ext cx="6991350" cy="0"/>
          </a:xfrm>
          <a:prstGeom prst="line">
            <a:avLst/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1238250" y="2579688"/>
            <a:ext cx="69913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1219200" y="3390900"/>
            <a:ext cx="69913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1219200" y="4152900"/>
            <a:ext cx="69913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1238250" y="4983163"/>
            <a:ext cx="69913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1238250" y="5784850"/>
            <a:ext cx="6991350" cy="0"/>
          </a:xfrm>
          <a:prstGeom prst="line">
            <a:avLst/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1238250" y="1778000"/>
            <a:ext cx="0" cy="4006850"/>
          </a:xfrm>
          <a:prstGeom prst="line">
            <a:avLst/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8229600" y="1778000"/>
            <a:ext cx="0" cy="4006850"/>
          </a:xfrm>
          <a:prstGeom prst="line">
            <a:avLst/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3073400" y="1778000"/>
            <a:ext cx="0" cy="4006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3124200" y="2705100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5702300" y="2695575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3136900" y="3503613"/>
            <a:ext cx="25781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5651500" y="3543300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5638800" y="1790700"/>
            <a:ext cx="0" cy="403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C1424A-3F8C-4CBC-9140-EF73DDC24D93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2400" cy="1143000"/>
          </a:xfrm>
        </p:spPr>
        <p:txBody>
          <a:bodyPr/>
          <a:lstStyle/>
          <a:p>
            <a:pPr algn="ctr"/>
            <a:r>
              <a:rPr lang="en-US" sz="3200" dirty="0" smtClean="0"/>
              <a:t>The 8 A/B or 4X4 Schedule with a 9th Period Added for Intervention/Enrichment</a:t>
            </a:r>
          </a:p>
        </p:txBody>
      </p:sp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1238250" y="5554663"/>
            <a:ext cx="183515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Block IV</a:t>
            </a:r>
          </a:p>
        </p:txBody>
      </p:sp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1238250" y="4752975"/>
            <a:ext cx="183515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Block III</a:t>
            </a: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1238250" y="3952875"/>
            <a:ext cx="1835150" cy="800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Block II</a:t>
            </a:r>
          </a:p>
        </p:txBody>
      </p:sp>
      <p:sp>
        <p:nvSpPr>
          <p:cNvPr id="439302" name="Rectangle 6"/>
          <p:cNvSpPr>
            <a:spLocks noChangeArrowheads="1"/>
          </p:cNvSpPr>
          <p:nvPr/>
        </p:nvSpPr>
        <p:spPr bwMode="auto">
          <a:xfrm>
            <a:off x="1238250" y="3108325"/>
            <a:ext cx="183515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Block I</a:t>
            </a: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1238250" y="2197100"/>
            <a:ext cx="183515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5651500" y="5554663"/>
            <a:ext cx="25781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Course 8</a:t>
            </a:r>
          </a:p>
        </p:txBody>
      </p:sp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5651500" y="4752975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Course 6</a:t>
            </a:r>
          </a:p>
        </p:txBody>
      </p:sp>
      <p:sp>
        <p:nvSpPr>
          <p:cNvPr id="439310" name="Rectangle 14"/>
          <p:cNvSpPr>
            <a:spLocks noChangeArrowheads="1"/>
          </p:cNvSpPr>
          <p:nvPr/>
        </p:nvSpPr>
        <p:spPr bwMode="auto">
          <a:xfrm>
            <a:off x="5651500" y="1868488"/>
            <a:ext cx="25781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Sem. 2 or Day 2</a:t>
            </a:r>
          </a:p>
        </p:txBody>
      </p:sp>
      <p:sp>
        <p:nvSpPr>
          <p:cNvPr id="439311" name="Rectangle 15"/>
          <p:cNvSpPr>
            <a:spLocks noChangeArrowheads="1"/>
          </p:cNvSpPr>
          <p:nvPr/>
        </p:nvSpPr>
        <p:spPr bwMode="auto">
          <a:xfrm>
            <a:off x="3073400" y="1849438"/>
            <a:ext cx="25781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Sem. 1 or Day 1</a:t>
            </a:r>
          </a:p>
        </p:txBody>
      </p:sp>
      <p:sp>
        <p:nvSpPr>
          <p:cNvPr id="77837" name="Line 16"/>
          <p:cNvSpPr>
            <a:spLocks noChangeShapeType="1"/>
          </p:cNvSpPr>
          <p:nvPr/>
        </p:nvSpPr>
        <p:spPr bwMode="auto">
          <a:xfrm>
            <a:off x="1238250" y="1811338"/>
            <a:ext cx="699135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7838" name="Line 17"/>
          <p:cNvSpPr>
            <a:spLocks noChangeShapeType="1"/>
          </p:cNvSpPr>
          <p:nvPr/>
        </p:nvSpPr>
        <p:spPr bwMode="auto">
          <a:xfrm>
            <a:off x="1238250" y="2998788"/>
            <a:ext cx="6991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7839" name="Line 18"/>
          <p:cNvSpPr>
            <a:spLocks noChangeShapeType="1"/>
          </p:cNvSpPr>
          <p:nvPr/>
        </p:nvSpPr>
        <p:spPr bwMode="auto">
          <a:xfrm>
            <a:off x="1238250" y="3800475"/>
            <a:ext cx="6991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7840" name="Line 19"/>
          <p:cNvSpPr>
            <a:spLocks noChangeShapeType="1"/>
          </p:cNvSpPr>
          <p:nvPr/>
        </p:nvSpPr>
        <p:spPr bwMode="auto">
          <a:xfrm>
            <a:off x="1238250" y="4600575"/>
            <a:ext cx="6991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7841" name="Line 20"/>
          <p:cNvSpPr>
            <a:spLocks noChangeShapeType="1"/>
          </p:cNvSpPr>
          <p:nvPr/>
        </p:nvSpPr>
        <p:spPr bwMode="auto">
          <a:xfrm>
            <a:off x="1238250" y="5402263"/>
            <a:ext cx="6991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7842" name="Line 21"/>
          <p:cNvSpPr>
            <a:spLocks noChangeShapeType="1"/>
          </p:cNvSpPr>
          <p:nvPr/>
        </p:nvSpPr>
        <p:spPr bwMode="auto">
          <a:xfrm>
            <a:off x="1238250" y="6203950"/>
            <a:ext cx="69913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7843" name="Line 22"/>
          <p:cNvSpPr>
            <a:spLocks noChangeShapeType="1"/>
          </p:cNvSpPr>
          <p:nvPr/>
        </p:nvSpPr>
        <p:spPr bwMode="auto">
          <a:xfrm>
            <a:off x="1223963" y="1849438"/>
            <a:ext cx="14287" cy="4325937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7844" name="Line 23"/>
          <p:cNvSpPr>
            <a:spLocks noChangeShapeType="1"/>
          </p:cNvSpPr>
          <p:nvPr/>
        </p:nvSpPr>
        <p:spPr bwMode="auto">
          <a:xfrm>
            <a:off x="5635625" y="1804988"/>
            <a:ext cx="15875" cy="6556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7845" name="Line 24"/>
          <p:cNvSpPr>
            <a:spLocks noChangeShapeType="1"/>
          </p:cNvSpPr>
          <p:nvPr/>
        </p:nvSpPr>
        <p:spPr bwMode="auto">
          <a:xfrm>
            <a:off x="8229600" y="1862138"/>
            <a:ext cx="0" cy="4341812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7846" name="Line 25"/>
          <p:cNvSpPr>
            <a:spLocks noChangeShapeType="1"/>
          </p:cNvSpPr>
          <p:nvPr/>
        </p:nvSpPr>
        <p:spPr bwMode="auto">
          <a:xfrm>
            <a:off x="5638800" y="2971800"/>
            <a:ext cx="12700" cy="3232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7847" name="Line 26"/>
          <p:cNvSpPr>
            <a:spLocks noChangeShapeType="1"/>
          </p:cNvSpPr>
          <p:nvPr/>
        </p:nvSpPr>
        <p:spPr bwMode="auto">
          <a:xfrm flipH="1">
            <a:off x="3073400" y="1790700"/>
            <a:ext cx="14288" cy="44132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7848" name="Line 27"/>
          <p:cNvSpPr>
            <a:spLocks noChangeShapeType="1"/>
          </p:cNvSpPr>
          <p:nvPr/>
        </p:nvSpPr>
        <p:spPr bwMode="auto">
          <a:xfrm>
            <a:off x="1233488" y="2479675"/>
            <a:ext cx="6991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39324" name="Rectangle 28"/>
          <p:cNvSpPr>
            <a:spLocks noChangeArrowheads="1"/>
          </p:cNvSpPr>
          <p:nvPr/>
        </p:nvSpPr>
        <p:spPr bwMode="auto">
          <a:xfrm>
            <a:off x="3097213" y="2460625"/>
            <a:ext cx="51562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Intervention/Enrichment</a:t>
            </a:r>
          </a:p>
        </p:txBody>
      </p:sp>
      <p:sp>
        <p:nvSpPr>
          <p:cNvPr id="439325" name="Rectangle 29"/>
          <p:cNvSpPr>
            <a:spLocks noChangeArrowheads="1"/>
          </p:cNvSpPr>
          <p:nvPr/>
        </p:nvSpPr>
        <p:spPr bwMode="auto">
          <a:xfrm>
            <a:off x="1238250" y="2465388"/>
            <a:ext cx="183515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Period</a:t>
            </a:r>
          </a:p>
        </p:txBody>
      </p:sp>
      <p:sp>
        <p:nvSpPr>
          <p:cNvPr id="439327" name="Rectangle 31"/>
          <p:cNvSpPr>
            <a:spLocks noChangeArrowheads="1"/>
          </p:cNvSpPr>
          <p:nvPr/>
        </p:nvSpPr>
        <p:spPr bwMode="auto">
          <a:xfrm>
            <a:off x="5651500" y="3962400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Course 4</a:t>
            </a:r>
          </a:p>
        </p:txBody>
      </p:sp>
      <p:sp>
        <p:nvSpPr>
          <p:cNvPr id="439328" name="Rectangle 32"/>
          <p:cNvSpPr>
            <a:spLocks noChangeArrowheads="1"/>
          </p:cNvSpPr>
          <p:nvPr/>
        </p:nvSpPr>
        <p:spPr bwMode="auto">
          <a:xfrm>
            <a:off x="5651500" y="3124200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Course 2</a:t>
            </a:r>
          </a:p>
        </p:txBody>
      </p:sp>
      <p:sp>
        <p:nvSpPr>
          <p:cNvPr id="439329" name="Rectangle 33"/>
          <p:cNvSpPr>
            <a:spLocks noChangeArrowheads="1"/>
          </p:cNvSpPr>
          <p:nvPr/>
        </p:nvSpPr>
        <p:spPr bwMode="auto">
          <a:xfrm>
            <a:off x="3200400" y="5554663"/>
            <a:ext cx="25781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Course 4</a:t>
            </a:r>
          </a:p>
        </p:txBody>
      </p:sp>
      <p:sp>
        <p:nvSpPr>
          <p:cNvPr id="439330" name="Rectangle 34"/>
          <p:cNvSpPr>
            <a:spLocks noChangeArrowheads="1"/>
          </p:cNvSpPr>
          <p:nvPr/>
        </p:nvSpPr>
        <p:spPr bwMode="auto">
          <a:xfrm>
            <a:off x="3200400" y="4752975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Course 3</a:t>
            </a:r>
          </a:p>
        </p:txBody>
      </p:sp>
      <p:sp>
        <p:nvSpPr>
          <p:cNvPr id="439331" name="Rectangle 35"/>
          <p:cNvSpPr>
            <a:spLocks noChangeArrowheads="1"/>
          </p:cNvSpPr>
          <p:nvPr/>
        </p:nvSpPr>
        <p:spPr bwMode="auto">
          <a:xfrm>
            <a:off x="3200400" y="3962400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Course 2</a:t>
            </a:r>
          </a:p>
        </p:txBody>
      </p:sp>
      <p:sp>
        <p:nvSpPr>
          <p:cNvPr id="439332" name="Rectangle 36"/>
          <p:cNvSpPr>
            <a:spLocks noChangeArrowheads="1"/>
          </p:cNvSpPr>
          <p:nvPr/>
        </p:nvSpPr>
        <p:spPr bwMode="auto">
          <a:xfrm>
            <a:off x="3200400" y="3124200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Course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>
          <a:xfrm>
            <a:off x="1781175" y="1531938"/>
            <a:ext cx="6591300" cy="4806950"/>
          </a:xfrm>
        </p:spPr>
        <p:txBody>
          <a:bodyPr rtlCol="0"/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Where should the time come from to create the I/E period?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How many periods should be scheduled?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Where in the schedule should the I/E period be placed?</a:t>
            </a:r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I/E Scheduling 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/>
          <a:lstStyle/>
          <a:p>
            <a:r>
              <a:rPr lang="en-US" sz="3600" smtClean="0">
                <a:solidFill>
                  <a:schemeClr val="bg2"/>
                </a:solidFill>
              </a:rPr>
              <a:t>The Intervention/Enrichment Period</a:t>
            </a:r>
          </a:p>
        </p:txBody>
      </p:sp>
      <p:pic>
        <p:nvPicPr>
          <p:cNvPr id="78851" name="Content Placeholder 5" descr="HS with IE Period 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85850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638175"/>
            <a:ext cx="7951787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423E26"/>
                </a:solidFill>
              </a:rPr>
              <a:t>Scheduling the High School Intervention/Enrichment Period (P.13)</a:t>
            </a:r>
          </a:p>
        </p:txBody>
      </p:sp>
      <p:sp>
        <p:nvSpPr>
          <p:cNvPr id="49155" name="AutoShape 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429000" y="2743200"/>
            <a:ext cx="2743200" cy="2057400"/>
          </a:xfrm>
          <a:prstGeom prst="actionButtonForwardNex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963" y="479425"/>
            <a:ext cx="7848600" cy="80327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cap="none" smtClean="0">
                <a:solidFill>
                  <a:schemeClr val="tx2"/>
                </a:solidFill>
                <a:latin typeface="Century" pitchFamily="18" charset="0"/>
              </a:rPr>
              <a:t>Caveat emptor!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98500" y="1355725"/>
            <a:ext cx="7810500" cy="4003675"/>
          </a:xfrm>
        </p:spPr>
        <p:txBody>
          <a:bodyPr/>
          <a:lstStyle/>
          <a:p>
            <a:pPr marL="0" algn="ctr">
              <a:buFont typeface="Monotype Sorts"/>
              <a:buNone/>
            </a:pPr>
            <a:r>
              <a:rPr lang="en-US" sz="3200" smtClean="0">
                <a:solidFill>
                  <a:schemeClr val="tx2"/>
                </a:solidFill>
              </a:rPr>
              <a:t>Scheduling the Intervention/Enrichment period is relatively easy. </a:t>
            </a:r>
          </a:p>
          <a:p>
            <a:pPr marL="0" algn="ctr">
              <a:buFont typeface="Monotype Sorts"/>
              <a:buNone/>
            </a:pPr>
            <a:r>
              <a:rPr lang="en-US" sz="3200" smtClean="0">
                <a:solidFill>
                  <a:schemeClr val="tx2"/>
                </a:solidFill>
              </a:rPr>
              <a:t>Changing the culture of a school to one in which teachers and administrators collaborate on data analysis, progress monitoring, and the organizational tasks necessary to make the I/E period truly responsive to students’ learning needs is very difficult!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09688" y="1531938"/>
            <a:ext cx="7062787" cy="4806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Elementary School: Within Class, Within Grade, Multiple-Grade, School-wide</a:t>
            </a:r>
          </a:p>
          <a:p>
            <a:pPr>
              <a:defRPr/>
            </a:pPr>
            <a:r>
              <a:rPr lang="en-US" sz="3600" dirty="0" smtClean="0"/>
              <a:t>Middle School: Within Team, Within Grade, School-wide</a:t>
            </a:r>
          </a:p>
          <a:p>
            <a:pPr>
              <a:defRPr/>
            </a:pPr>
            <a:r>
              <a:rPr lang="en-US" sz="3600" dirty="0" smtClean="0"/>
              <a:t>High School: Partial School-wide (multiple periods) and School-wide</a:t>
            </a:r>
            <a:endParaRPr lang="en-US" sz="3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I/E Organization	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09688" y="1531938"/>
          <a:ext cx="7062787" cy="480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Intervention/Enrichment Processes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1" name="Group 31"/>
          <p:cNvGraphicFramePr>
            <a:graphicFrameLocks noGrp="1"/>
          </p:cNvGraphicFramePr>
          <p:nvPr/>
        </p:nvGraphicFramePr>
        <p:xfrm>
          <a:off x="403225" y="338138"/>
          <a:ext cx="8402638" cy="6270626"/>
        </p:xfrm>
        <a:graphic>
          <a:graphicData uri="http://schemas.openxmlformats.org/drawingml/2006/table">
            <a:tbl>
              <a:tblPr/>
              <a:tblGrid>
                <a:gridCol w="2800350"/>
                <a:gridCol w="2801938"/>
                <a:gridCol w="2800350"/>
              </a:tblGrid>
              <a:tr h="7969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Table 4.1 Sample Structure of Intervention/Enrichment Period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 One Grade Level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Groups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Activity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Staff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 of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Writing lab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One (of three) classroom teachers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3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 of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Science and social studies enrichment activities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Library/media specialist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3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 of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Math interventions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Second classroom teacher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 computer lab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35% of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Reading interventions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Third classroom teacher,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LD teacher,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reading specialists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83" name="Group 39"/>
          <p:cNvGraphicFramePr>
            <a:graphicFrameLocks noGrp="1"/>
          </p:cNvGraphicFramePr>
          <p:nvPr/>
        </p:nvGraphicFramePr>
        <p:xfrm>
          <a:off x="347663" y="369888"/>
          <a:ext cx="8448675" cy="6196014"/>
        </p:xfrm>
        <a:graphic>
          <a:graphicData uri="http://schemas.openxmlformats.org/drawingml/2006/table">
            <a:tbl>
              <a:tblPr/>
              <a:tblGrid>
                <a:gridCol w="3113087"/>
                <a:gridCol w="2519363"/>
                <a:gridCol w="2816225"/>
              </a:tblGrid>
              <a:tr h="5762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Table 4.2 Sample Structure of Intervention/Enrichment Period for One Grade Level with Four Base Teachers and 92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Activity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Staff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Social studies enrichment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TAG teacher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Science enrichment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Library/media specialist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 classroom teacher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Writing lab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Title I or reading specialist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 services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LD teacher, ESL teacher, speech/language teacher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Math interventions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Math specialist, classroom teacher, and/or computer lab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Reading interventions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Title I, reading specialist, SPED teacher, one or more classroom teachers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8415338" y="739775"/>
            <a:ext cx="390525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Key Factors: I/E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88" y="1531938"/>
            <a:ext cx="7062787" cy="48069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Scheduling the Intervention/Enrichment period is easy compared to organizing  and preparing for instruction within it.</a:t>
            </a:r>
          </a:p>
          <a:p>
            <a:pPr>
              <a:defRPr/>
            </a:pPr>
            <a:r>
              <a:rPr lang="en-US" dirty="0" smtClean="0"/>
              <a:t>All students and staff must be productively engaged during the period.</a:t>
            </a:r>
          </a:p>
          <a:p>
            <a:pPr>
              <a:defRPr/>
            </a:pPr>
            <a:r>
              <a:rPr lang="en-US" dirty="0" smtClean="0"/>
              <a:t>Clear, consistent, and involved leadership is required to ensure that assessment, data analysis, </a:t>
            </a:r>
            <a:r>
              <a:rPr lang="en-US" dirty="0" err="1" smtClean="0"/>
              <a:t>tiering</a:t>
            </a:r>
            <a:r>
              <a:rPr lang="en-US" dirty="0" smtClean="0"/>
              <a:t>, planning intervention and enrichment instruction, and progress monitoring all are carried through.</a:t>
            </a:r>
          </a:p>
          <a:p>
            <a:pPr>
              <a:defRPr/>
            </a:pPr>
            <a:r>
              <a:rPr lang="en-US" dirty="0" smtClean="0"/>
              <a:t>Time must be allocated for planning for groupings and instructional activities.</a:t>
            </a:r>
          </a:p>
          <a:p>
            <a:pPr>
              <a:defRPr/>
            </a:pPr>
            <a:r>
              <a:rPr lang="en-US" dirty="0" smtClean="0"/>
              <a:t>It may be wise to select specific programs for enrichment and/or intervention activities rather than having teachers design their own.</a:t>
            </a:r>
          </a:p>
          <a:p>
            <a:pPr>
              <a:defRPr/>
            </a:pPr>
            <a:r>
              <a:rPr lang="en-US" dirty="0" smtClean="0"/>
              <a:t>It may be wise to start out providing  interventions in one subject only, most likely language arts.</a:t>
            </a:r>
          </a:p>
          <a:p>
            <a:pPr>
              <a:defRPr/>
            </a:pPr>
            <a:r>
              <a:rPr lang="en-US" dirty="0" smtClean="0"/>
              <a:t>A standard assessment tool should be used to determine groupings (</a:t>
            </a:r>
            <a:r>
              <a:rPr lang="en-US" dirty="0" err="1" smtClean="0"/>
              <a:t>Dibles</a:t>
            </a:r>
            <a:r>
              <a:rPr lang="en-US" dirty="0" smtClean="0"/>
              <a:t>, PALS,  district quarterly assessments, etc.).</a:t>
            </a:r>
          </a:p>
          <a:p>
            <a:pPr>
              <a:defRPr/>
            </a:pPr>
            <a:r>
              <a:rPr lang="en-US" dirty="0" smtClean="0"/>
              <a:t>An Response to Intervention (RTI) type tier structure based upon this assessment is necessary to allocate students to enrichment,  moderate intervention and intensive intervention groups.</a:t>
            </a:r>
          </a:p>
          <a:p>
            <a:pPr>
              <a:defRPr/>
            </a:pPr>
            <a:r>
              <a:rPr lang="en-US" dirty="0" smtClean="0"/>
              <a:t>A decision must be made as to whether or not special services (i.e. special education or  ESOL) will be “the” intervention for some qualifying students during the I/E time or will they be served at a different time by those professionals.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/>
          <a:lstStyle/>
          <a:p>
            <a:r>
              <a:rPr lang="en-US" dirty="0" smtClean="0"/>
              <a:t>Key Factors: I/E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01700"/>
            <a:ext cx="8636000" cy="5803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 smtClean="0"/>
              <a:t>Scheduling the Intervention/Enrichment period is easy compared to organizing  and preparing for instruction within it.</a:t>
            </a:r>
          </a:p>
          <a:p>
            <a:pPr>
              <a:defRPr/>
            </a:pPr>
            <a:r>
              <a:rPr lang="en-US" sz="2000" dirty="0" smtClean="0"/>
              <a:t>All students and staff must be productively engaged during the period.</a:t>
            </a:r>
          </a:p>
          <a:p>
            <a:pPr>
              <a:defRPr/>
            </a:pPr>
            <a:r>
              <a:rPr lang="en-US" sz="2000" dirty="0" smtClean="0"/>
              <a:t>A decision must be made as to what role students’ choice </a:t>
            </a:r>
            <a:r>
              <a:rPr lang="en-US" sz="2000" dirty="0" smtClean="0"/>
              <a:t>at the high school level plays </a:t>
            </a:r>
            <a:r>
              <a:rPr lang="en-US" sz="2000" dirty="0" smtClean="0"/>
              <a:t>in the I/E period.</a:t>
            </a:r>
          </a:p>
          <a:p>
            <a:pPr>
              <a:defRPr/>
            </a:pPr>
            <a:r>
              <a:rPr lang="en-US" sz="2000" dirty="0" smtClean="0"/>
              <a:t>A computer management program with capability of tracking students’ I/E choice/assignment and attendance is necessary</a:t>
            </a:r>
            <a:r>
              <a:rPr lang="en-US" sz="2000" dirty="0" smtClean="0"/>
              <a:t>.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It </a:t>
            </a:r>
            <a:r>
              <a:rPr lang="en-US" sz="2000" dirty="0" smtClean="0"/>
              <a:t>may be wise to start out providing  interventions in one subject only, most likely language arts.</a:t>
            </a:r>
          </a:p>
          <a:p>
            <a:pPr>
              <a:defRPr/>
            </a:pPr>
            <a:r>
              <a:rPr lang="en-US" sz="2000" dirty="0" smtClean="0"/>
              <a:t>A standard assessment tool should be used to determine groupings (</a:t>
            </a:r>
            <a:r>
              <a:rPr lang="en-US" sz="2000" dirty="0" err="1" smtClean="0"/>
              <a:t>Dibles</a:t>
            </a:r>
            <a:r>
              <a:rPr lang="en-US" sz="2000" dirty="0" smtClean="0"/>
              <a:t>, PALS,  district quarterly assessments, etc</a:t>
            </a:r>
            <a:r>
              <a:rPr lang="en-US" sz="2000" dirty="0" smtClean="0"/>
              <a:t>.).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Clear, consistent, and involved leadership is required to ensure that assessment, data analysis, </a:t>
            </a:r>
            <a:r>
              <a:rPr lang="en-US" sz="2000" dirty="0" err="1" smtClean="0"/>
              <a:t>tiering</a:t>
            </a:r>
            <a:r>
              <a:rPr lang="en-US" sz="2000" dirty="0" smtClean="0"/>
              <a:t>, planning </a:t>
            </a:r>
            <a:r>
              <a:rPr lang="en-US" sz="2000" dirty="0" smtClean="0"/>
              <a:t>interventions </a:t>
            </a:r>
            <a:r>
              <a:rPr lang="en-US" sz="2000" dirty="0" smtClean="0"/>
              <a:t>and </a:t>
            </a:r>
            <a:r>
              <a:rPr lang="en-US" sz="2000" dirty="0" smtClean="0"/>
              <a:t>enrichments, </a:t>
            </a:r>
            <a:r>
              <a:rPr lang="en-US" sz="2000" dirty="0" smtClean="0"/>
              <a:t>and progress monitoring all are carried through.</a:t>
            </a:r>
            <a:endParaRPr lang="en-US" sz="2000" dirty="0" smtClean="0"/>
          </a:p>
          <a:p>
            <a:pPr>
              <a:buFont typeface="Monotype Sorts" pitchFamily="2" charset="2"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/>
          <a:lstStyle/>
          <a:p>
            <a:r>
              <a:rPr lang="en-US" smtClean="0"/>
              <a:t>Key Factors: I/E con’t.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36650"/>
            <a:ext cx="8636000" cy="5721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 smtClean="0"/>
              <a:t>Time must be allocated for planning for groupings and instructional activities.</a:t>
            </a:r>
          </a:p>
          <a:p>
            <a:pPr>
              <a:defRPr/>
            </a:pPr>
            <a:r>
              <a:rPr lang="en-US" sz="2000" dirty="0" smtClean="0"/>
              <a:t>It </a:t>
            </a:r>
            <a:r>
              <a:rPr lang="en-US" sz="2000" dirty="0" smtClean="0"/>
              <a:t>may be wise to select specific programs for enrichment and/or intervention activities rather than have teachers design their own.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An Response to Intervention (RTI) type tier structure based upon this assessment is necessary to allocate students to enrichment,  moderate intervention and intensive intervention groups.</a:t>
            </a:r>
          </a:p>
          <a:p>
            <a:pPr>
              <a:defRPr/>
            </a:pPr>
            <a:r>
              <a:rPr lang="en-US" sz="2000" dirty="0" smtClean="0"/>
              <a:t>A decision must be made as to whether or not special services (i.e. special education or  ESOL) will be “the” intervention for some qualifying students during the I/E time or will they be served at a different time by those professionals.</a:t>
            </a:r>
          </a:p>
          <a:p>
            <a:pPr>
              <a:defRPr/>
            </a:pPr>
            <a:r>
              <a:rPr lang="en-US" sz="2000" dirty="0" smtClean="0"/>
              <a:t>While some school-wide, grade level, or team activities (assemblies, pep rallies, school pictures, guidance meetings, course registration, seminars, etc.), may use some of this period, the primary purpose is for Intervention/Enrichment must be extended learning time, re-teaching, re-testing, tutoring, etc.</a:t>
            </a: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963" y="669925"/>
            <a:ext cx="7848600" cy="80327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cap="none" smtClean="0">
                <a:solidFill>
                  <a:schemeClr val="tx2"/>
                </a:solidFill>
                <a:latin typeface="Century" pitchFamily="18" charset="0"/>
              </a:rPr>
              <a:t>However…remember the prime rule of school scheduling: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3625" y="2308225"/>
            <a:ext cx="7062788" cy="3397250"/>
          </a:xfrm>
        </p:spPr>
        <p:txBody>
          <a:bodyPr/>
          <a:lstStyle/>
          <a:p>
            <a:pPr marL="0" algn="ctr">
              <a:buFont typeface="Monotype Sorts"/>
              <a:buNone/>
            </a:pPr>
            <a:r>
              <a:rPr lang="en-US" sz="6000" smtClean="0">
                <a:solidFill>
                  <a:schemeClr val="tx2"/>
                </a:solidFill>
              </a:rPr>
              <a:t>To put something in, you must take something out</a:t>
            </a:r>
            <a:r>
              <a:rPr lang="en-US" sz="6600" smtClean="0">
                <a:solidFill>
                  <a:schemeClr val="tx2"/>
                </a:solidFill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831850"/>
            <a:ext cx="882015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104900" y="247650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www.schoolschedulingassociates.com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tint val="80000"/>
                <a:satMod val="300000"/>
                <a:lumMod val="110000"/>
              </a:schemeClr>
              <a:schemeClr val="bg2">
                <a:shade val="50000"/>
                <a:satMod val="130000"/>
                <a:lumMod val="11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5488" y="2354263"/>
            <a:ext cx="55546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lumMod val="25000"/>
                  </a:schemeClr>
                </a:solidFill>
              </a:rPr>
              <a:t>Adding an </a:t>
            </a:r>
            <a:br>
              <a:rPr lang="en-US" sz="3600" dirty="0" smtClean="0">
                <a:solidFill>
                  <a:schemeClr val="tx1">
                    <a:lumMod val="2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25000"/>
                  </a:schemeClr>
                </a:solidFill>
              </a:rPr>
              <a:t>Additional Professional Development Period to the Schedule: </a:t>
            </a:r>
            <a:br>
              <a:rPr lang="en-US" sz="3600" dirty="0" smtClean="0">
                <a:solidFill>
                  <a:schemeClr val="tx1">
                    <a:lumMod val="2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2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25000"/>
                  </a:schemeClr>
                </a:solidFill>
              </a:rPr>
              <a:t>Three Ideas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8513" y="3802063"/>
            <a:ext cx="5384800" cy="460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outerShdw blurRad="114300" dist="38100" dir="5400000" sx="96000" sy="9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57348" name="Picture 3" descr="smallchalkboar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0"/>
            <a:ext cx="2706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582613" y="1676400"/>
            <a:ext cx="8128000" cy="518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609600" y="3463925"/>
            <a:ext cx="7810500" cy="15875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615950" y="2305050"/>
            <a:ext cx="7823200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595313" y="2892425"/>
            <a:ext cx="7824787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615950" y="4067175"/>
            <a:ext cx="7823200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573088" y="4654550"/>
            <a:ext cx="7866062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573088" y="5241925"/>
            <a:ext cx="7866062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96900" y="5829300"/>
            <a:ext cx="7808913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3466" name="Rectangle 10"/>
          <p:cNvSpPr>
            <a:spLocks noChangeArrowheads="1"/>
          </p:cNvSpPr>
          <p:nvPr/>
        </p:nvSpPr>
        <p:spPr bwMode="auto">
          <a:xfrm>
            <a:off x="484188" y="355600"/>
            <a:ext cx="8180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chemeClr val="tx2"/>
                </a:solidFill>
                <a:latin typeface="Perpetua" pitchFamily="18" charset="0"/>
                <a:cs typeface="+mn-cs"/>
              </a:rPr>
              <a:t>Master Block Schedule </a:t>
            </a:r>
            <a:br>
              <a:rPr lang="en-US" sz="4400" b="1" dirty="0">
                <a:solidFill>
                  <a:schemeClr val="tx2"/>
                </a:solidFill>
                <a:latin typeface="Perpetua" pitchFamily="18" charset="0"/>
                <a:cs typeface="+mn-cs"/>
              </a:rPr>
            </a:br>
            <a:r>
              <a:rPr lang="en-US" sz="2400" b="1" dirty="0">
                <a:solidFill>
                  <a:schemeClr val="tx2"/>
                </a:solidFill>
                <a:latin typeface="Perpetua" pitchFamily="18" charset="0"/>
                <a:cs typeface="+mn-cs"/>
              </a:rPr>
              <a:t>(#1 Exchange I/E for Professional Development Period)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703388" y="1763713"/>
            <a:ext cx="636587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9:15-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10:00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2513013" y="1763713"/>
            <a:ext cx="69532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10:00-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10:45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3311525" y="1763713"/>
            <a:ext cx="69532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10:45-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11:30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5083175" y="1763713"/>
            <a:ext cx="69532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12:15-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1:00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4225925" y="1763713"/>
            <a:ext cx="69532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11:30-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12:15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5970588" y="1763713"/>
            <a:ext cx="5969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1:00-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1:45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6770688" y="1763713"/>
            <a:ext cx="6350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1:45-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2:30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7704138" y="1763713"/>
            <a:ext cx="5969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2:30-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3:15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2379663" y="5260975"/>
            <a:ext cx="928687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Encore/</a:t>
            </a:r>
          </a:p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Plan</a:t>
            </a:r>
            <a:r>
              <a:rPr lang="en-US" sz="1400" b="1">
                <a:solidFill>
                  <a:srgbClr val="F8F8F8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2478088" y="5888038"/>
            <a:ext cx="760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66FF"/>
                </a:solidFill>
                <a:latin typeface="Arial" pitchFamily="34" charset="0"/>
              </a:rPr>
              <a:t>Gr. 5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3225800" y="4670425"/>
            <a:ext cx="928688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Encore/</a:t>
            </a:r>
          </a:p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Plan</a:t>
            </a:r>
            <a:endParaRPr lang="en-US" sz="1400" b="1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3300413" y="5903913"/>
            <a:ext cx="760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C000"/>
                </a:solidFill>
                <a:latin typeface="Arial" pitchFamily="34" charset="0"/>
              </a:rPr>
              <a:t>Gr. 4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4481513" y="23320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2400" b="1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4159250" y="5854700"/>
            <a:ext cx="674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L/R</a:t>
            </a:r>
          </a:p>
        </p:txBody>
      </p:sp>
      <p:grpSp>
        <p:nvGrpSpPr>
          <p:cNvPr id="58393" name="Group 25"/>
          <p:cNvGrpSpPr>
            <a:grpSpLocks/>
          </p:cNvGrpSpPr>
          <p:nvPr/>
        </p:nvGrpSpPr>
        <p:grpSpPr bwMode="auto">
          <a:xfrm>
            <a:off x="1668463" y="3622675"/>
            <a:ext cx="2343150" cy="366713"/>
            <a:chOff x="1051" y="2390"/>
            <a:chExt cx="1476" cy="231"/>
          </a:xfrm>
        </p:grpSpPr>
        <p:sp>
          <p:nvSpPr>
            <p:cNvPr id="58474" name="Text Box 26"/>
            <p:cNvSpPr txBox="1">
              <a:spLocks noChangeArrowheads="1"/>
            </p:cNvSpPr>
            <p:nvPr/>
          </p:nvSpPr>
          <p:spPr bwMode="auto">
            <a:xfrm>
              <a:off x="1051" y="2390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00FFFF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58475" name="Text Box 27"/>
            <p:cNvSpPr txBox="1">
              <a:spLocks noChangeArrowheads="1"/>
            </p:cNvSpPr>
            <p:nvPr/>
          </p:nvSpPr>
          <p:spPr bwMode="auto">
            <a:xfrm>
              <a:off x="1580" y="2390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00FFFF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58476" name="Text Box 28"/>
            <p:cNvSpPr txBox="1">
              <a:spLocks noChangeArrowheads="1"/>
            </p:cNvSpPr>
            <p:nvPr/>
          </p:nvSpPr>
          <p:spPr bwMode="auto">
            <a:xfrm>
              <a:off x="2083" y="2390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00FFFF"/>
                  </a:solidFill>
                  <a:latin typeface="Arial" pitchFamily="34" charset="0"/>
                </a:rPr>
                <a:t>Core</a:t>
              </a:r>
            </a:p>
          </p:txBody>
        </p:sp>
      </p:grpSp>
      <p:sp>
        <p:nvSpPr>
          <p:cNvPr id="58394" name="Text Box 29"/>
          <p:cNvSpPr txBox="1">
            <a:spLocks noChangeArrowheads="1"/>
          </p:cNvSpPr>
          <p:nvPr/>
        </p:nvSpPr>
        <p:spPr bwMode="auto">
          <a:xfrm>
            <a:off x="4240213" y="362267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FFFF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395" name="Text Box 30"/>
          <p:cNvSpPr txBox="1">
            <a:spLocks noChangeArrowheads="1"/>
          </p:cNvSpPr>
          <p:nvPr/>
        </p:nvSpPr>
        <p:spPr bwMode="auto">
          <a:xfrm>
            <a:off x="5005388" y="3617913"/>
            <a:ext cx="72231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FFFF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396" name="Text Box 31"/>
          <p:cNvSpPr txBox="1">
            <a:spLocks noChangeArrowheads="1"/>
          </p:cNvSpPr>
          <p:nvPr/>
        </p:nvSpPr>
        <p:spPr bwMode="auto">
          <a:xfrm>
            <a:off x="649288" y="1714500"/>
            <a:ext cx="795337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45 min.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Blocks</a:t>
            </a:r>
          </a:p>
        </p:txBody>
      </p:sp>
      <p:sp>
        <p:nvSpPr>
          <p:cNvPr id="58397" name="Rectangle 32"/>
          <p:cNvSpPr>
            <a:spLocks noChangeArrowheads="1"/>
          </p:cNvSpPr>
          <p:nvPr/>
        </p:nvSpPr>
        <p:spPr bwMode="auto">
          <a:xfrm>
            <a:off x="7613650" y="5916613"/>
            <a:ext cx="8842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FFFF"/>
                </a:solidFill>
                <a:latin typeface="Arial" pitchFamily="34" charset="0"/>
              </a:rPr>
              <a:t>Gr. 2</a:t>
            </a:r>
          </a:p>
        </p:txBody>
      </p:sp>
      <p:sp>
        <p:nvSpPr>
          <p:cNvPr id="58398" name="Text Box 33"/>
          <p:cNvSpPr txBox="1">
            <a:spLocks noChangeArrowheads="1"/>
          </p:cNvSpPr>
          <p:nvPr/>
        </p:nvSpPr>
        <p:spPr bwMode="auto">
          <a:xfrm>
            <a:off x="7516813" y="3497263"/>
            <a:ext cx="9398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Encore/Plan</a:t>
            </a:r>
          </a:p>
        </p:txBody>
      </p:sp>
      <p:grpSp>
        <p:nvGrpSpPr>
          <p:cNvPr id="58399" name="Group 34"/>
          <p:cNvGrpSpPr>
            <a:grpSpLocks/>
          </p:cNvGrpSpPr>
          <p:nvPr/>
        </p:nvGrpSpPr>
        <p:grpSpPr bwMode="auto">
          <a:xfrm>
            <a:off x="1652588" y="4175125"/>
            <a:ext cx="2447925" cy="366713"/>
            <a:chOff x="1076" y="2738"/>
            <a:chExt cx="1449" cy="231"/>
          </a:xfrm>
        </p:grpSpPr>
        <p:sp>
          <p:nvSpPr>
            <p:cNvPr id="58471" name="Text Box 35"/>
            <p:cNvSpPr txBox="1">
              <a:spLocks noChangeArrowheads="1"/>
            </p:cNvSpPr>
            <p:nvPr/>
          </p:nvSpPr>
          <p:spPr bwMode="auto">
            <a:xfrm>
              <a:off x="1076" y="2738"/>
              <a:ext cx="417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00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58472" name="Text Box 36"/>
            <p:cNvSpPr txBox="1">
              <a:spLocks noChangeArrowheads="1"/>
            </p:cNvSpPr>
            <p:nvPr/>
          </p:nvSpPr>
          <p:spPr bwMode="auto">
            <a:xfrm>
              <a:off x="1605" y="2738"/>
              <a:ext cx="417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00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58473" name="Text Box 37"/>
            <p:cNvSpPr txBox="1">
              <a:spLocks noChangeArrowheads="1"/>
            </p:cNvSpPr>
            <p:nvPr/>
          </p:nvSpPr>
          <p:spPr bwMode="auto">
            <a:xfrm>
              <a:off x="2108" y="2738"/>
              <a:ext cx="417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0000"/>
                  </a:solidFill>
                  <a:latin typeface="Arial" pitchFamily="34" charset="0"/>
                </a:rPr>
                <a:t>Core</a:t>
              </a:r>
            </a:p>
          </p:txBody>
        </p:sp>
      </p:grpSp>
      <p:sp>
        <p:nvSpPr>
          <p:cNvPr id="58400" name="Text Box 38"/>
          <p:cNvSpPr txBox="1">
            <a:spLocks noChangeArrowheads="1"/>
          </p:cNvSpPr>
          <p:nvPr/>
        </p:nvSpPr>
        <p:spPr bwMode="auto">
          <a:xfrm>
            <a:off x="7612063" y="4175125"/>
            <a:ext cx="70961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00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01" name="Text Box 39"/>
          <p:cNvSpPr txBox="1">
            <a:spLocks noChangeArrowheads="1"/>
          </p:cNvSpPr>
          <p:nvPr/>
        </p:nvSpPr>
        <p:spPr bwMode="auto">
          <a:xfrm>
            <a:off x="6732588" y="4197350"/>
            <a:ext cx="784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00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02" name="Text Box 40"/>
          <p:cNvSpPr txBox="1">
            <a:spLocks noChangeArrowheads="1"/>
          </p:cNvSpPr>
          <p:nvPr/>
        </p:nvSpPr>
        <p:spPr bwMode="auto">
          <a:xfrm>
            <a:off x="3384550" y="537527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66FF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03" name="Text Box 41"/>
          <p:cNvSpPr txBox="1">
            <a:spLocks noChangeArrowheads="1"/>
          </p:cNvSpPr>
          <p:nvPr/>
        </p:nvSpPr>
        <p:spPr bwMode="auto">
          <a:xfrm>
            <a:off x="4183063" y="537527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66FF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04" name="Text Box 42"/>
          <p:cNvSpPr txBox="1">
            <a:spLocks noChangeArrowheads="1"/>
          </p:cNvSpPr>
          <p:nvPr/>
        </p:nvSpPr>
        <p:spPr bwMode="auto">
          <a:xfrm>
            <a:off x="7650163" y="537527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66FF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05" name="Text Box 43"/>
          <p:cNvSpPr txBox="1">
            <a:spLocks noChangeArrowheads="1"/>
          </p:cNvSpPr>
          <p:nvPr/>
        </p:nvSpPr>
        <p:spPr bwMode="auto">
          <a:xfrm>
            <a:off x="5872163" y="538162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66FF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06" name="Text Box 44"/>
          <p:cNvSpPr txBox="1">
            <a:spLocks noChangeArrowheads="1"/>
          </p:cNvSpPr>
          <p:nvPr/>
        </p:nvSpPr>
        <p:spPr bwMode="auto">
          <a:xfrm>
            <a:off x="6808788" y="5378450"/>
            <a:ext cx="7080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66FF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07" name="Text Box 45"/>
          <p:cNvSpPr txBox="1">
            <a:spLocks noChangeArrowheads="1"/>
          </p:cNvSpPr>
          <p:nvPr/>
        </p:nvSpPr>
        <p:spPr bwMode="auto">
          <a:xfrm>
            <a:off x="7650163" y="476567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C0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08" name="Text Box 46"/>
          <p:cNvSpPr txBox="1">
            <a:spLocks noChangeArrowheads="1"/>
          </p:cNvSpPr>
          <p:nvPr/>
        </p:nvSpPr>
        <p:spPr bwMode="auto">
          <a:xfrm>
            <a:off x="5900738" y="478472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C0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09" name="Text Box 47"/>
          <p:cNvSpPr txBox="1">
            <a:spLocks noChangeArrowheads="1"/>
          </p:cNvSpPr>
          <p:nvPr/>
        </p:nvSpPr>
        <p:spPr bwMode="auto">
          <a:xfrm>
            <a:off x="6746875" y="4768850"/>
            <a:ext cx="75088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C0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10" name="Text Box 48"/>
          <p:cNvSpPr txBox="1">
            <a:spLocks noChangeArrowheads="1"/>
          </p:cNvSpPr>
          <p:nvPr/>
        </p:nvSpPr>
        <p:spPr bwMode="auto">
          <a:xfrm>
            <a:off x="4164013" y="478472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C0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11" name="Text Box 49"/>
          <p:cNvSpPr txBox="1">
            <a:spLocks noChangeArrowheads="1"/>
          </p:cNvSpPr>
          <p:nvPr/>
        </p:nvSpPr>
        <p:spPr bwMode="auto">
          <a:xfrm>
            <a:off x="1631950" y="4781550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C0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12" name="Text Box 50"/>
          <p:cNvSpPr txBox="1">
            <a:spLocks noChangeArrowheads="1"/>
          </p:cNvSpPr>
          <p:nvPr/>
        </p:nvSpPr>
        <p:spPr bwMode="auto">
          <a:xfrm>
            <a:off x="6770688" y="2424113"/>
            <a:ext cx="7080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13" name="Text Box 51"/>
          <p:cNvSpPr txBox="1">
            <a:spLocks noChangeArrowheads="1"/>
          </p:cNvSpPr>
          <p:nvPr/>
        </p:nvSpPr>
        <p:spPr bwMode="auto">
          <a:xfrm>
            <a:off x="5037138" y="242252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14" name="Text Box 52"/>
          <p:cNvSpPr txBox="1">
            <a:spLocks noChangeArrowheads="1"/>
          </p:cNvSpPr>
          <p:nvPr/>
        </p:nvSpPr>
        <p:spPr bwMode="auto">
          <a:xfrm>
            <a:off x="1668463" y="240982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15" name="Text Box 53"/>
          <p:cNvSpPr txBox="1">
            <a:spLocks noChangeArrowheads="1"/>
          </p:cNvSpPr>
          <p:nvPr/>
        </p:nvSpPr>
        <p:spPr bwMode="auto">
          <a:xfrm>
            <a:off x="7608888" y="242252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16" name="Text Box 54"/>
          <p:cNvSpPr txBox="1">
            <a:spLocks noChangeArrowheads="1"/>
          </p:cNvSpPr>
          <p:nvPr/>
        </p:nvSpPr>
        <p:spPr bwMode="auto">
          <a:xfrm>
            <a:off x="2508250" y="240982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17" name="Rectangle 55"/>
          <p:cNvSpPr>
            <a:spLocks noChangeArrowheads="1"/>
          </p:cNvSpPr>
          <p:nvPr/>
        </p:nvSpPr>
        <p:spPr bwMode="auto">
          <a:xfrm>
            <a:off x="6699250" y="5916613"/>
            <a:ext cx="8112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Gr. 1</a:t>
            </a:r>
          </a:p>
        </p:txBody>
      </p:sp>
      <p:sp>
        <p:nvSpPr>
          <p:cNvPr id="58418" name="Text Box 56"/>
          <p:cNvSpPr txBox="1">
            <a:spLocks noChangeArrowheads="1"/>
          </p:cNvSpPr>
          <p:nvPr/>
        </p:nvSpPr>
        <p:spPr bwMode="auto">
          <a:xfrm>
            <a:off x="6599238" y="2935288"/>
            <a:ext cx="925512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Encore/ Plan</a:t>
            </a:r>
          </a:p>
        </p:txBody>
      </p:sp>
      <p:sp>
        <p:nvSpPr>
          <p:cNvPr id="58419" name="Line 57"/>
          <p:cNvSpPr>
            <a:spLocks noChangeShapeType="1"/>
          </p:cNvSpPr>
          <p:nvPr/>
        </p:nvSpPr>
        <p:spPr bwMode="auto">
          <a:xfrm>
            <a:off x="1600200" y="1676400"/>
            <a:ext cx="0" cy="5140325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0" name="Rectangle 58"/>
          <p:cNvSpPr>
            <a:spLocks noChangeArrowheads="1"/>
          </p:cNvSpPr>
          <p:nvPr/>
        </p:nvSpPr>
        <p:spPr bwMode="auto">
          <a:xfrm>
            <a:off x="5018088" y="5891213"/>
            <a:ext cx="760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Gr. 3</a:t>
            </a:r>
          </a:p>
        </p:txBody>
      </p:sp>
      <p:sp>
        <p:nvSpPr>
          <p:cNvPr id="58421" name="Text Box 59"/>
          <p:cNvSpPr txBox="1">
            <a:spLocks noChangeArrowheads="1"/>
          </p:cNvSpPr>
          <p:nvPr/>
        </p:nvSpPr>
        <p:spPr bwMode="auto">
          <a:xfrm>
            <a:off x="4922838" y="4102100"/>
            <a:ext cx="954087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Encore/ Plan</a:t>
            </a:r>
          </a:p>
        </p:txBody>
      </p:sp>
      <p:sp>
        <p:nvSpPr>
          <p:cNvPr id="58422" name="Line 60"/>
          <p:cNvSpPr>
            <a:spLocks noChangeShapeType="1"/>
          </p:cNvSpPr>
          <p:nvPr/>
        </p:nvSpPr>
        <p:spPr bwMode="auto">
          <a:xfrm>
            <a:off x="7486650" y="167640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3" name="Line 61"/>
          <p:cNvSpPr>
            <a:spLocks noChangeShapeType="1"/>
          </p:cNvSpPr>
          <p:nvPr/>
        </p:nvSpPr>
        <p:spPr bwMode="auto">
          <a:xfrm>
            <a:off x="2439988" y="167640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4" name="Line 62"/>
          <p:cNvSpPr>
            <a:spLocks noChangeShapeType="1"/>
          </p:cNvSpPr>
          <p:nvPr/>
        </p:nvSpPr>
        <p:spPr bwMode="auto">
          <a:xfrm>
            <a:off x="3281363" y="167640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5" name="Line 63"/>
          <p:cNvSpPr>
            <a:spLocks noChangeShapeType="1"/>
          </p:cNvSpPr>
          <p:nvPr/>
        </p:nvSpPr>
        <p:spPr bwMode="auto">
          <a:xfrm>
            <a:off x="6645275" y="167640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6" name="Line 64"/>
          <p:cNvSpPr>
            <a:spLocks noChangeShapeType="1"/>
          </p:cNvSpPr>
          <p:nvPr/>
        </p:nvSpPr>
        <p:spPr bwMode="auto">
          <a:xfrm>
            <a:off x="4122738" y="167640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7" name="Line 65"/>
          <p:cNvSpPr>
            <a:spLocks noChangeShapeType="1"/>
          </p:cNvSpPr>
          <p:nvPr/>
        </p:nvSpPr>
        <p:spPr bwMode="auto">
          <a:xfrm>
            <a:off x="5803900" y="167640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8" name="Line 66"/>
          <p:cNvSpPr>
            <a:spLocks noChangeShapeType="1"/>
          </p:cNvSpPr>
          <p:nvPr/>
        </p:nvSpPr>
        <p:spPr bwMode="auto">
          <a:xfrm>
            <a:off x="4965700" y="1717675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9" name="Line 67"/>
          <p:cNvSpPr>
            <a:spLocks noChangeShapeType="1"/>
          </p:cNvSpPr>
          <p:nvPr/>
        </p:nvSpPr>
        <p:spPr bwMode="auto">
          <a:xfrm>
            <a:off x="8435975" y="1671638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30" name="Line 68"/>
          <p:cNvSpPr>
            <a:spLocks noChangeShapeType="1"/>
          </p:cNvSpPr>
          <p:nvPr/>
        </p:nvSpPr>
        <p:spPr bwMode="auto">
          <a:xfrm>
            <a:off x="1381125" y="1687513"/>
            <a:ext cx="0" cy="5138737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31" name="Line 69"/>
          <p:cNvSpPr>
            <a:spLocks noChangeShapeType="1"/>
          </p:cNvSpPr>
          <p:nvPr/>
        </p:nvSpPr>
        <p:spPr bwMode="auto">
          <a:xfrm>
            <a:off x="571500" y="6353175"/>
            <a:ext cx="7858125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32" name="Text Box 70"/>
          <p:cNvSpPr txBox="1">
            <a:spLocks noChangeArrowheads="1"/>
          </p:cNvSpPr>
          <p:nvPr/>
        </p:nvSpPr>
        <p:spPr bwMode="auto">
          <a:xfrm>
            <a:off x="2398713" y="6461125"/>
            <a:ext cx="9572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itchFamily="34" charset="0"/>
              </a:rPr>
              <a:t>Gr. 4</a:t>
            </a:r>
          </a:p>
        </p:txBody>
      </p:sp>
      <p:sp>
        <p:nvSpPr>
          <p:cNvPr id="58433" name="Text Box 71"/>
          <p:cNvSpPr txBox="1">
            <a:spLocks noChangeArrowheads="1"/>
          </p:cNvSpPr>
          <p:nvPr/>
        </p:nvSpPr>
        <p:spPr bwMode="auto">
          <a:xfrm>
            <a:off x="6613525" y="6426200"/>
            <a:ext cx="9572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FFFF"/>
                </a:solidFill>
                <a:latin typeface="Arial" pitchFamily="34" charset="0"/>
              </a:rPr>
              <a:t>Gr. 2</a:t>
            </a:r>
          </a:p>
        </p:txBody>
      </p:sp>
      <p:sp>
        <p:nvSpPr>
          <p:cNvPr id="58434" name="Text Box 72"/>
          <p:cNvSpPr txBox="1">
            <a:spLocks noChangeArrowheads="1"/>
          </p:cNvSpPr>
          <p:nvPr/>
        </p:nvSpPr>
        <p:spPr bwMode="auto">
          <a:xfrm>
            <a:off x="4079875" y="6440488"/>
            <a:ext cx="9572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Gr. 3</a:t>
            </a:r>
          </a:p>
        </p:txBody>
      </p:sp>
      <p:sp>
        <p:nvSpPr>
          <p:cNvPr id="58435" name="Text Box 73"/>
          <p:cNvSpPr txBox="1">
            <a:spLocks noChangeArrowheads="1"/>
          </p:cNvSpPr>
          <p:nvPr/>
        </p:nvSpPr>
        <p:spPr bwMode="auto">
          <a:xfrm>
            <a:off x="7477125" y="6423025"/>
            <a:ext cx="9572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Gr. 1</a:t>
            </a:r>
          </a:p>
        </p:txBody>
      </p:sp>
      <p:sp>
        <p:nvSpPr>
          <p:cNvPr id="58436" name="Text Box 74"/>
          <p:cNvSpPr txBox="1">
            <a:spLocks noChangeArrowheads="1"/>
          </p:cNvSpPr>
          <p:nvPr/>
        </p:nvSpPr>
        <p:spPr bwMode="auto">
          <a:xfrm>
            <a:off x="1550988" y="6440488"/>
            <a:ext cx="9572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66FF"/>
                </a:solidFill>
                <a:latin typeface="Arial" pitchFamily="34" charset="0"/>
              </a:rPr>
              <a:t>Gr. 5</a:t>
            </a:r>
          </a:p>
        </p:txBody>
      </p:sp>
      <p:sp>
        <p:nvSpPr>
          <p:cNvPr id="58437" name="Text Box 75"/>
          <p:cNvSpPr txBox="1">
            <a:spLocks noChangeArrowheads="1"/>
          </p:cNvSpPr>
          <p:nvPr/>
        </p:nvSpPr>
        <p:spPr bwMode="auto">
          <a:xfrm>
            <a:off x="549275" y="2478088"/>
            <a:ext cx="819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tx2"/>
                </a:solidFill>
                <a:latin typeface="Arial" pitchFamily="34" charset="0"/>
              </a:rPr>
              <a:t>Kind.</a:t>
            </a:r>
          </a:p>
        </p:txBody>
      </p:sp>
      <p:sp>
        <p:nvSpPr>
          <p:cNvPr id="58438" name="Text Box 76"/>
          <p:cNvSpPr txBox="1">
            <a:spLocks noChangeArrowheads="1"/>
          </p:cNvSpPr>
          <p:nvPr/>
        </p:nvSpPr>
        <p:spPr bwMode="auto">
          <a:xfrm>
            <a:off x="579438" y="3059113"/>
            <a:ext cx="760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Gr. 1</a:t>
            </a:r>
          </a:p>
        </p:txBody>
      </p:sp>
      <p:sp>
        <p:nvSpPr>
          <p:cNvPr id="58439" name="Text Box 77"/>
          <p:cNvSpPr txBox="1">
            <a:spLocks noChangeArrowheads="1"/>
          </p:cNvSpPr>
          <p:nvPr/>
        </p:nvSpPr>
        <p:spPr bwMode="auto">
          <a:xfrm>
            <a:off x="579438" y="4802188"/>
            <a:ext cx="760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C000"/>
                </a:solidFill>
                <a:latin typeface="Arial" pitchFamily="34" charset="0"/>
              </a:rPr>
              <a:t>Gr. 4</a:t>
            </a:r>
          </a:p>
        </p:txBody>
      </p:sp>
      <p:sp>
        <p:nvSpPr>
          <p:cNvPr id="58440" name="Text Box 78"/>
          <p:cNvSpPr txBox="1">
            <a:spLocks noChangeArrowheads="1"/>
          </p:cNvSpPr>
          <p:nvPr/>
        </p:nvSpPr>
        <p:spPr bwMode="auto">
          <a:xfrm>
            <a:off x="579438" y="5383213"/>
            <a:ext cx="760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66FF"/>
                </a:solidFill>
                <a:latin typeface="Arial" pitchFamily="34" charset="0"/>
              </a:rPr>
              <a:t>Gr. 5</a:t>
            </a:r>
          </a:p>
        </p:txBody>
      </p:sp>
      <p:sp>
        <p:nvSpPr>
          <p:cNvPr id="58441" name="Text Box 79"/>
          <p:cNvSpPr txBox="1">
            <a:spLocks noChangeArrowheads="1"/>
          </p:cNvSpPr>
          <p:nvPr/>
        </p:nvSpPr>
        <p:spPr bwMode="auto">
          <a:xfrm>
            <a:off x="523875" y="5964238"/>
            <a:ext cx="8715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Encore</a:t>
            </a:r>
            <a:endParaRPr lang="en-US" sz="2000" b="1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58442" name="Text Box 80"/>
          <p:cNvSpPr txBox="1">
            <a:spLocks noChangeArrowheads="1"/>
          </p:cNvSpPr>
          <p:nvPr/>
        </p:nvSpPr>
        <p:spPr bwMode="auto">
          <a:xfrm>
            <a:off x="579438" y="4221163"/>
            <a:ext cx="760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Gr. 3</a:t>
            </a:r>
          </a:p>
        </p:txBody>
      </p:sp>
      <p:sp>
        <p:nvSpPr>
          <p:cNvPr id="58443" name="Text Box 81"/>
          <p:cNvSpPr txBox="1">
            <a:spLocks noChangeArrowheads="1"/>
          </p:cNvSpPr>
          <p:nvPr/>
        </p:nvSpPr>
        <p:spPr bwMode="auto">
          <a:xfrm>
            <a:off x="579438" y="3640138"/>
            <a:ext cx="760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FFFF"/>
                </a:solidFill>
                <a:latin typeface="Arial" pitchFamily="34" charset="0"/>
              </a:rPr>
              <a:t>Gr. 2</a:t>
            </a:r>
          </a:p>
        </p:txBody>
      </p:sp>
      <p:sp>
        <p:nvSpPr>
          <p:cNvPr id="58444" name="Text Box 82"/>
          <p:cNvSpPr txBox="1">
            <a:spLocks noChangeArrowheads="1"/>
          </p:cNvSpPr>
          <p:nvPr/>
        </p:nvSpPr>
        <p:spPr bwMode="auto">
          <a:xfrm>
            <a:off x="4919663" y="6472238"/>
            <a:ext cx="869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8F8F8"/>
                </a:solidFill>
                <a:latin typeface="Arial" pitchFamily="34" charset="0"/>
              </a:rPr>
              <a:t>Lunch</a:t>
            </a:r>
          </a:p>
        </p:txBody>
      </p:sp>
      <p:sp>
        <p:nvSpPr>
          <p:cNvPr id="58445" name="Rectangle 83"/>
          <p:cNvSpPr>
            <a:spLocks noChangeArrowheads="1"/>
          </p:cNvSpPr>
          <p:nvPr/>
        </p:nvSpPr>
        <p:spPr bwMode="auto">
          <a:xfrm>
            <a:off x="1643063" y="5895975"/>
            <a:ext cx="720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latin typeface="Arial" pitchFamily="34" charset="0"/>
              </a:rPr>
              <a:t>Plan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8446" name="Text Box 84"/>
          <p:cNvSpPr txBox="1">
            <a:spLocks noChangeArrowheads="1"/>
          </p:cNvSpPr>
          <p:nvPr/>
        </p:nvSpPr>
        <p:spPr bwMode="auto">
          <a:xfrm>
            <a:off x="5681663" y="6438900"/>
            <a:ext cx="1074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8F8F8"/>
                </a:solidFill>
                <a:latin typeface="Arial" pitchFamily="34" charset="0"/>
              </a:rPr>
              <a:t>Plan</a:t>
            </a:r>
            <a:endParaRPr lang="en-US" sz="20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58447" name="Text Box 85"/>
          <p:cNvSpPr txBox="1">
            <a:spLocks noChangeArrowheads="1"/>
          </p:cNvSpPr>
          <p:nvPr/>
        </p:nvSpPr>
        <p:spPr bwMode="auto">
          <a:xfrm>
            <a:off x="1649413" y="301307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48" name="Text Box 86"/>
          <p:cNvSpPr txBox="1">
            <a:spLocks noChangeArrowheads="1"/>
          </p:cNvSpPr>
          <p:nvPr/>
        </p:nvSpPr>
        <p:spPr bwMode="auto">
          <a:xfrm>
            <a:off x="2489200" y="301307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49" name="Text Box 87"/>
          <p:cNvSpPr txBox="1">
            <a:spLocks noChangeArrowheads="1"/>
          </p:cNvSpPr>
          <p:nvPr/>
        </p:nvSpPr>
        <p:spPr bwMode="auto">
          <a:xfrm>
            <a:off x="3248025" y="3032125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50" name="Text Box 88"/>
          <p:cNvSpPr txBox="1">
            <a:spLocks noChangeArrowheads="1"/>
          </p:cNvSpPr>
          <p:nvPr/>
        </p:nvSpPr>
        <p:spPr bwMode="auto">
          <a:xfrm>
            <a:off x="5033963" y="3049588"/>
            <a:ext cx="844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51" name="Text Box 89"/>
          <p:cNvSpPr txBox="1">
            <a:spLocks noChangeArrowheads="1"/>
          </p:cNvSpPr>
          <p:nvPr/>
        </p:nvSpPr>
        <p:spPr bwMode="auto">
          <a:xfrm>
            <a:off x="5815013" y="3068638"/>
            <a:ext cx="844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8452" name="Rectangle 90"/>
          <p:cNvSpPr>
            <a:spLocks noChangeArrowheads="1"/>
          </p:cNvSpPr>
          <p:nvPr/>
        </p:nvSpPr>
        <p:spPr bwMode="auto">
          <a:xfrm>
            <a:off x="6027738" y="5902325"/>
            <a:ext cx="368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8F8F8"/>
                </a:solidFill>
                <a:latin typeface="Arial" pitchFamily="34" charset="0"/>
              </a:rPr>
              <a:t>K</a:t>
            </a:r>
          </a:p>
        </p:txBody>
      </p:sp>
      <p:sp>
        <p:nvSpPr>
          <p:cNvPr id="58453" name="Text Box 91"/>
          <p:cNvSpPr txBox="1">
            <a:spLocks noChangeArrowheads="1"/>
          </p:cNvSpPr>
          <p:nvPr/>
        </p:nvSpPr>
        <p:spPr bwMode="auto">
          <a:xfrm>
            <a:off x="5764213" y="2317750"/>
            <a:ext cx="928687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Encore/</a:t>
            </a:r>
          </a:p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Plan</a:t>
            </a:r>
            <a:endParaRPr lang="en-US" sz="16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58454" name="Text Box 92"/>
          <p:cNvSpPr txBox="1">
            <a:spLocks noChangeArrowheads="1"/>
          </p:cNvSpPr>
          <p:nvPr/>
        </p:nvSpPr>
        <p:spPr bwMode="auto">
          <a:xfrm>
            <a:off x="3257550" y="6457950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8F8F8"/>
                </a:solidFill>
                <a:latin typeface="Arial" pitchFamily="34" charset="0"/>
              </a:rPr>
              <a:t>K</a:t>
            </a:r>
          </a:p>
        </p:txBody>
      </p: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468313" y="2400300"/>
            <a:ext cx="7764462" cy="4338638"/>
            <a:chOff x="295" y="1512"/>
            <a:chExt cx="4891" cy="2733"/>
          </a:xfrm>
        </p:grpSpPr>
        <p:sp>
          <p:nvSpPr>
            <p:cNvPr id="58464" name="Text Box 94"/>
            <p:cNvSpPr txBox="1">
              <a:spLocks noChangeArrowheads="1"/>
            </p:cNvSpPr>
            <p:nvPr/>
          </p:nvSpPr>
          <p:spPr bwMode="auto">
            <a:xfrm>
              <a:off x="1668" y="3014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00CC00"/>
                  </a:solidFill>
                  <a:latin typeface="Arial" pitchFamily="34" charset="0"/>
                </a:rPr>
                <a:t>I/E</a:t>
              </a:r>
            </a:p>
          </p:txBody>
        </p:sp>
        <p:sp>
          <p:nvSpPr>
            <p:cNvPr id="58465" name="Text Box 95"/>
            <p:cNvSpPr txBox="1">
              <a:spLocks noChangeArrowheads="1"/>
            </p:cNvSpPr>
            <p:nvPr/>
          </p:nvSpPr>
          <p:spPr bwMode="auto">
            <a:xfrm>
              <a:off x="4247" y="2269"/>
              <a:ext cx="40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00CC00"/>
                  </a:solidFill>
                  <a:latin typeface="Arial" pitchFamily="34" charset="0"/>
                </a:rPr>
                <a:t>I/E</a:t>
              </a:r>
            </a:p>
          </p:txBody>
        </p:sp>
        <p:sp>
          <p:nvSpPr>
            <p:cNvPr id="58466" name="Text Box 96"/>
            <p:cNvSpPr txBox="1">
              <a:spLocks noChangeArrowheads="1"/>
            </p:cNvSpPr>
            <p:nvPr/>
          </p:nvSpPr>
          <p:spPr bwMode="auto">
            <a:xfrm>
              <a:off x="2747" y="2630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00CC00"/>
                  </a:solidFill>
                  <a:latin typeface="Arial" pitchFamily="34" charset="0"/>
                </a:rPr>
                <a:t>I/E</a:t>
              </a:r>
            </a:p>
          </p:txBody>
        </p:sp>
        <p:sp>
          <p:nvSpPr>
            <p:cNvPr id="58467" name="Text Box 97"/>
            <p:cNvSpPr txBox="1">
              <a:spLocks noChangeArrowheads="1"/>
            </p:cNvSpPr>
            <p:nvPr/>
          </p:nvSpPr>
          <p:spPr bwMode="auto">
            <a:xfrm>
              <a:off x="4894" y="1892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00CC00"/>
                  </a:solidFill>
                  <a:latin typeface="Arial" pitchFamily="34" charset="0"/>
                </a:rPr>
                <a:t>I/E</a:t>
              </a:r>
            </a:p>
          </p:txBody>
        </p:sp>
        <p:sp>
          <p:nvSpPr>
            <p:cNvPr id="58468" name="Text Box 98"/>
            <p:cNvSpPr txBox="1">
              <a:spLocks noChangeArrowheads="1"/>
            </p:cNvSpPr>
            <p:nvPr/>
          </p:nvSpPr>
          <p:spPr bwMode="auto">
            <a:xfrm>
              <a:off x="1151" y="3386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00CC00"/>
                  </a:solidFill>
                  <a:latin typeface="Arial" pitchFamily="34" charset="0"/>
                </a:rPr>
                <a:t>I/E</a:t>
              </a:r>
            </a:p>
          </p:txBody>
        </p:sp>
        <p:sp>
          <p:nvSpPr>
            <p:cNvPr id="58469" name="Text Box 99"/>
            <p:cNvSpPr txBox="1">
              <a:spLocks noChangeArrowheads="1"/>
            </p:cNvSpPr>
            <p:nvPr/>
          </p:nvSpPr>
          <p:spPr bwMode="auto">
            <a:xfrm>
              <a:off x="295" y="4033"/>
              <a:ext cx="613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00CC00"/>
                  </a:solidFill>
                  <a:latin typeface="Arial" pitchFamily="34" charset="0"/>
                </a:rPr>
                <a:t>I/E</a:t>
              </a:r>
            </a:p>
          </p:txBody>
        </p:sp>
        <p:sp>
          <p:nvSpPr>
            <p:cNvPr id="58470" name="Text Box 100"/>
            <p:cNvSpPr txBox="1">
              <a:spLocks noChangeArrowheads="1"/>
            </p:cNvSpPr>
            <p:nvPr/>
          </p:nvSpPr>
          <p:spPr bwMode="auto">
            <a:xfrm>
              <a:off x="2100" y="1512"/>
              <a:ext cx="52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rgbClr val="00CC00"/>
                  </a:solidFill>
                  <a:latin typeface="Arial" pitchFamily="34" charset="0"/>
                </a:rPr>
                <a:t>I/E</a:t>
              </a:r>
            </a:p>
          </p:txBody>
        </p:sp>
      </p:grpSp>
      <p:sp>
        <p:nvSpPr>
          <p:cNvPr id="58456" name="Text Box 101"/>
          <p:cNvSpPr txBox="1">
            <a:spLocks noChangeArrowheads="1"/>
          </p:cNvSpPr>
          <p:nvPr/>
        </p:nvSpPr>
        <p:spPr bwMode="auto">
          <a:xfrm>
            <a:off x="4197350" y="2959100"/>
            <a:ext cx="674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R/L</a:t>
            </a:r>
          </a:p>
        </p:txBody>
      </p:sp>
      <p:sp>
        <p:nvSpPr>
          <p:cNvPr id="58457" name="Text Box 102"/>
          <p:cNvSpPr txBox="1">
            <a:spLocks noChangeArrowheads="1"/>
          </p:cNvSpPr>
          <p:nvPr/>
        </p:nvSpPr>
        <p:spPr bwMode="auto">
          <a:xfrm>
            <a:off x="5853113" y="3530600"/>
            <a:ext cx="6746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R/L</a:t>
            </a:r>
          </a:p>
        </p:txBody>
      </p:sp>
      <p:sp>
        <p:nvSpPr>
          <p:cNvPr id="58458" name="Text Box 103"/>
          <p:cNvSpPr txBox="1">
            <a:spLocks noChangeArrowheads="1"/>
          </p:cNvSpPr>
          <p:nvPr/>
        </p:nvSpPr>
        <p:spPr bwMode="auto">
          <a:xfrm>
            <a:off x="5872163" y="4159250"/>
            <a:ext cx="6746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L/R</a:t>
            </a:r>
          </a:p>
        </p:txBody>
      </p:sp>
      <p:sp>
        <p:nvSpPr>
          <p:cNvPr id="58459" name="Text Box 104"/>
          <p:cNvSpPr txBox="1">
            <a:spLocks noChangeArrowheads="1"/>
          </p:cNvSpPr>
          <p:nvPr/>
        </p:nvSpPr>
        <p:spPr bwMode="auto">
          <a:xfrm>
            <a:off x="5035550" y="4711700"/>
            <a:ext cx="674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L/R</a:t>
            </a:r>
          </a:p>
        </p:txBody>
      </p:sp>
      <p:sp>
        <p:nvSpPr>
          <p:cNvPr id="58460" name="Text Box 105"/>
          <p:cNvSpPr txBox="1">
            <a:spLocks noChangeArrowheads="1"/>
          </p:cNvSpPr>
          <p:nvPr/>
        </p:nvSpPr>
        <p:spPr bwMode="auto">
          <a:xfrm>
            <a:off x="5054600" y="5340350"/>
            <a:ext cx="674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R/L</a:t>
            </a:r>
          </a:p>
        </p:txBody>
      </p:sp>
      <p:sp>
        <p:nvSpPr>
          <p:cNvPr id="58461" name="Text Box 106"/>
          <p:cNvSpPr txBox="1">
            <a:spLocks noChangeArrowheads="1"/>
          </p:cNvSpPr>
          <p:nvPr/>
        </p:nvSpPr>
        <p:spPr bwMode="auto">
          <a:xfrm>
            <a:off x="4216400" y="2406650"/>
            <a:ext cx="674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L/R</a:t>
            </a:r>
          </a:p>
        </p:txBody>
      </p:sp>
      <p:sp>
        <p:nvSpPr>
          <p:cNvPr id="58462" name="Rectangle 107"/>
          <p:cNvSpPr>
            <a:spLocks noChangeArrowheads="1"/>
          </p:cNvSpPr>
          <p:nvPr/>
        </p:nvSpPr>
        <p:spPr bwMode="auto">
          <a:xfrm>
            <a:off x="582613" y="1676400"/>
            <a:ext cx="8128000" cy="5181600"/>
          </a:xfrm>
          <a:prstGeom prst="rect">
            <a:avLst/>
          </a:prstGeom>
          <a:noFill/>
          <a:ln w="28575">
            <a:solidFill>
              <a:srgbClr val="F8F8F8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8463" name="Line 108"/>
          <p:cNvSpPr>
            <a:spLocks noChangeShapeType="1"/>
          </p:cNvSpPr>
          <p:nvPr/>
        </p:nvSpPr>
        <p:spPr bwMode="auto">
          <a:xfrm>
            <a:off x="8435975" y="1671638"/>
            <a:ext cx="0" cy="5140325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582613" y="1676400"/>
            <a:ext cx="8128000" cy="518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609600" y="3463925"/>
            <a:ext cx="7810500" cy="15875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615950" y="2305050"/>
            <a:ext cx="7823200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595313" y="2892425"/>
            <a:ext cx="7824787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615950" y="4067175"/>
            <a:ext cx="7823200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73088" y="4654550"/>
            <a:ext cx="7866062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573088" y="5241925"/>
            <a:ext cx="7866062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596900" y="5829300"/>
            <a:ext cx="7808913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1703388" y="1763713"/>
            <a:ext cx="636587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9:15-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10:00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2513013" y="1763713"/>
            <a:ext cx="69532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10:00-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10:45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3311525" y="1763713"/>
            <a:ext cx="69532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10:45-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11:30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9405" name="Text Box 14"/>
          <p:cNvSpPr txBox="1">
            <a:spLocks noChangeArrowheads="1"/>
          </p:cNvSpPr>
          <p:nvPr/>
        </p:nvSpPr>
        <p:spPr bwMode="auto">
          <a:xfrm>
            <a:off x="5083175" y="1763713"/>
            <a:ext cx="69532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12:15-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1:00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9406" name="Text Box 15"/>
          <p:cNvSpPr txBox="1">
            <a:spLocks noChangeArrowheads="1"/>
          </p:cNvSpPr>
          <p:nvPr/>
        </p:nvSpPr>
        <p:spPr bwMode="auto">
          <a:xfrm>
            <a:off x="4225925" y="1763713"/>
            <a:ext cx="69532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11:30-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12:15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9407" name="Text Box 16"/>
          <p:cNvSpPr txBox="1">
            <a:spLocks noChangeArrowheads="1"/>
          </p:cNvSpPr>
          <p:nvPr/>
        </p:nvSpPr>
        <p:spPr bwMode="auto">
          <a:xfrm>
            <a:off x="5970588" y="1763713"/>
            <a:ext cx="5969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1:00-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1:45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9408" name="Text Box 17"/>
          <p:cNvSpPr txBox="1">
            <a:spLocks noChangeArrowheads="1"/>
          </p:cNvSpPr>
          <p:nvPr/>
        </p:nvSpPr>
        <p:spPr bwMode="auto">
          <a:xfrm>
            <a:off x="6770688" y="1763713"/>
            <a:ext cx="6350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1:45-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2:30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7704138" y="1763713"/>
            <a:ext cx="5969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2:30-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3:15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9410" name="Text Box 19"/>
          <p:cNvSpPr txBox="1">
            <a:spLocks noChangeArrowheads="1"/>
          </p:cNvSpPr>
          <p:nvPr/>
        </p:nvSpPr>
        <p:spPr bwMode="auto">
          <a:xfrm>
            <a:off x="2379663" y="5260975"/>
            <a:ext cx="928687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Encore/</a:t>
            </a:r>
          </a:p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Plan</a:t>
            </a:r>
            <a:r>
              <a:rPr lang="en-US" sz="1400" b="1">
                <a:solidFill>
                  <a:srgbClr val="F8F8F8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9411" name="Rectangle 20"/>
          <p:cNvSpPr>
            <a:spLocks noChangeArrowheads="1"/>
          </p:cNvSpPr>
          <p:nvPr/>
        </p:nvSpPr>
        <p:spPr bwMode="auto">
          <a:xfrm>
            <a:off x="2478088" y="5888038"/>
            <a:ext cx="760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66FF"/>
                </a:solidFill>
                <a:latin typeface="Arial" pitchFamily="34" charset="0"/>
              </a:rPr>
              <a:t>Gr. 5</a:t>
            </a:r>
          </a:p>
        </p:txBody>
      </p:sp>
      <p:sp>
        <p:nvSpPr>
          <p:cNvPr id="59412" name="Text Box 21"/>
          <p:cNvSpPr txBox="1">
            <a:spLocks noChangeArrowheads="1"/>
          </p:cNvSpPr>
          <p:nvPr/>
        </p:nvSpPr>
        <p:spPr bwMode="auto">
          <a:xfrm>
            <a:off x="3225800" y="4670425"/>
            <a:ext cx="928688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Encore/</a:t>
            </a:r>
          </a:p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Plan</a:t>
            </a:r>
            <a:endParaRPr lang="en-US" sz="1400" b="1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59413" name="Rectangle 22"/>
          <p:cNvSpPr>
            <a:spLocks noChangeArrowheads="1"/>
          </p:cNvSpPr>
          <p:nvPr/>
        </p:nvSpPr>
        <p:spPr bwMode="auto">
          <a:xfrm>
            <a:off x="3300413" y="5903913"/>
            <a:ext cx="760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C000"/>
                </a:solidFill>
                <a:latin typeface="Arial" pitchFamily="34" charset="0"/>
              </a:rPr>
              <a:t>Gr. 4</a:t>
            </a:r>
          </a:p>
        </p:txBody>
      </p:sp>
      <p:sp>
        <p:nvSpPr>
          <p:cNvPr id="59414" name="Text Box 23"/>
          <p:cNvSpPr txBox="1">
            <a:spLocks noChangeArrowheads="1"/>
          </p:cNvSpPr>
          <p:nvPr/>
        </p:nvSpPr>
        <p:spPr bwMode="auto">
          <a:xfrm>
            <a:off x="4481513" y="23320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2400" b="1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59415" name="Text Box 24"/>
          <p:cNvSpPr txBox="1">
            <a:spLocks noChangeArrowheads="1"/>
          </p:cNvSpPr>
          <p:nvPr/>
        </p:nvSpPr>
        <p:spPr bwMode="auto">
          <a:xfrm>
            <a:off x="4159250" y="5854700"/>
            <a:ext cx="674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L/R</a:t>
            </a:r>
          </a:p>
        </p:txBody>
      </p:sp>
      <p:grpSp>
        <p:nvGrpSpPr>
          <p:cNvPr id="59416" name="Group 25"/>
          <p:cNvGrpSpPr>
            <a:grpSpLocks/>
          </p:cNvGrpSpPr>
          <p:nvPr/>
        </p:nvGrpSpPr>
        <p:grpSpPr bwMode="auto">
          <a:xfrm>
            <a:off x="1668463" y="3622675"/>
            <a:ext cx="2343150" cy="366713"/>
            <a:chOff x="1051" y="2390"/>
            <a:chExt cx="1476" cy="231"/>
          </a:xfrm>
        </p:grpSpPr>
        <p:sp>
          <p:nvSpPr>
            <p:cNvPr id="59505" name="Text Box 26"/>
            <p:cNvSpPr txBox="1">
              <a:spLocks noChangeArrowheads="1"/>
            </p:cNvSpPr>
            <p:nvPr/>
          </p:nvSpPr>
          <p:spPr bwMode="auto">
            <a:xfrm>
              <a:off x="1051" y="2390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00FFFF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59506" name="Text Box 27"/>
            <p:cNvSpPr txBox="1">
              <a:spLocks noChangeArrowheads="1"/>
            </p:cNvSpPr>
            <p:nvPr/>
          </p:nvSpPr>
          <p:spPr bwMode="auto">
            <a:xfrm>
              <a:off x="1580" y="2390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00FFFF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59507" name="Text Box 28"/>
            <p:cNvSpPr txBox="1">
              <a:spLocks noChangeArrowheads="1"/>
            </p:cNvSpPr>
            <p:nvPr/>
          </p:nvSpPr>
          <p:spPr bwMode="auto">
            <a:xfrm>
              <a:off x="2083" y="2390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00FFFF"/>
                  </a:solidFill>
                  <a:latin typeface="Arial" pitchFamily="34" charset="0"/>
                </a:rPr>
                <a:t>Core</a:t>
              </a:r>
            </a:p>
          </p:txBody>
        </p:sp>
      </p:grpSp>
      <p:sp>
        <p:nvSpPr>
          <p:cNvPr id="59417" name="Text Box 29"/>
          <p:cNvSpPr txBox="1">
            <a:spLocks noChangeArrowheads="1"/>
          </p:cNvSpPr>
          <p:nvPr/>
        </p:nvSpPr>
        <p:spPr bwMode="auto">
          <a:xfrm>
            <a:off x="4240213" y="362267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FFFF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18" name="Text Box 30"/>
          <p:cNvSpPr txBox="1">
            <a:spLocks noChangeArrowheads="1"/>
          </p:cNvSpPr>
          <p:nvPr/>
        </p:nvSpPr>
        <p:spPr bwMode="auto">
          <a:xfrm>
            <a:off x="5005388" y="3617913"/>
            <a:ext cx="72231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FFFF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19" name="Text Box 31"/>
          <p:cNvSpPr txBox="1">
            <a:spLocks noChangeArrowheads="1"/>
          </p:cNvSpPr>
          <p:nvPr/>
        </p:nvSpPr>
        <p:spPr bwMode="auto">
          <a:xfrm>
            <a:off x="649288" y="1714500"/>
            <a:ext cx="795337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45 min.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Blocks</a:t>
            </a:r>
          </a:p>
        </p:txBody>
      </p:sp>
      <p:sp>
        <p:nvSpPr>
          <p:cNvPr id="59420" name="Rectangle 32"/>
          <p:cNvSpPr>
            <a:spLocks noChangeArrowheads="1"/>
          </p:cNvSpPr>
          <p:nvPr/>
        </p:nvSpPr>
        <p:spPr bwMode="auto">
          <a:xfrm>
            <a:off x="7613650" y="5916613"/>
            <a:ext cx="8842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FFFF"/>
                </a:solidFill>
                <a:latin typeface="Arial" pitchFamily="34" charset="0"/>
              </a:rPr>
              <a:t>Gr. 2</a:t>
            </a:r>
          </a:p>
        </p:txBody>
      </p:sp>
      <p:sp>
        <p:nvSpPr>
          <p:cNvPr id="59421" name="Text Box 33"/>
          <p:cNvSpPr txBox="1">
            <a:spLocks noChangeArrowheads="1"/>
          </p:cNvSpPr>
          <p:nvPr/>
        </p:nvSpPr>
        <p:spPr bwMode="auto">
          <a:xfrm>
            <a:off x="7516813" y="3497263"/>
            <a:ext cx="9398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Encore/Plan</a:t>
            </a:r>
          </a:p>
        </p:txBody>
      </p:sp>
      <p:grpSp>
        <p:nvGrpSpPr>
          <p:cNvPr id="59422" name="Group 34"/>
          <p:cNvGrpSpPr>
            <a:grpSpLocks/>
          </p:cNvGrpSpPr>
          <p:nvPr/>
        </p:nvGrpSpPr>
        <p:grpSpPr bwMode="auto">
          <a:xfrm>
            <a:off x="1652588" y="4175125"/>
            <a:ext cx="2447925" cy="366713"/>
            <a:chOff x="1076" y="2738"/>
            <a:chExt cx="1449" cy="231"/>
          </a:xfrm>
        </p:grpSpPr>
        <p:sp>
          <p:nvSpPr>
            <p:cNvPr id="59502" name="Text Box 35"/>
            <p:cNvSpPr txBox="1">
              <a:spLocks noChangeArrowheads="1"/>
            </p:cNvSpPr>
            <p:nvPr/>
          </p:nvSpPr>
          <p:spPr bwMode="auto">
            <a:xfrm>
              <a:off x="1076" y="2738"/>
              <a:ext cx="417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00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59503" name="Text Box 36"/>
            <p:cNvSpPr txBox="1">
              <a:spLocks noChangeArrowheads="1"/>
            </p:cNvSpPr>
            <p:nvPr/>
          </p:nvSpPr>
          <p:spPr bwMode="auto">
            <a:xfrm>
              <a:off x="1605" y="2738"/>
              <a:ext cx="417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00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59504" name="Text Box 37"/>
            <p:cNvSpPr txBox="1">
              <a:spLocks noChangeArrowheads="1"/>
            </p:cNvSpPr>
            <p:nvPr/>
          </p:nvSpPr>
          <p:spPr bwMode="auto">
            <a:xfrm>
              <a:off x="2108" y="2738"/>
              <a:ext cx="417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0000"/>
                  </a:solidFill>
                  <a:latin typeface="Arial" pitchFamily="34" charset="0"/>
                </a:rPr>
                <a:t>Core</a:t>
              </a:r>
            </a:p>
          </p:txBody>
        </p:sp>
      </p:grpSp>
      <p:sp>
        <p:nvSpPr>
          <p:cNvPr id="59423" name="Text Box 38"/>
          <p:cNvSpPr txBox="1">
            <a:spLocks noChangeArrowheads="1"/>
          </p:cNvSpPr>
          <p:nvPr/>
        </p:nvSpPr>
        <p:spPr bwMode="auto">
          <a:xfrm>
            <a:off x="7612063" y="4175125"/>
            <a:ext cx="70961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00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24" name="Text Box 39"/>
          <p:cNvSpPr txBox="1">
            <a:spLocks noChangeArrowheads="1"/>
          </p:cNvSpPr>
          <p:nvPr/>
        </p:nvSpPr>
        <p:spPr bwMode="auto">
          <a:xfrm>
            <a:off x="6732588" y="4197350"/>
            <a:ext cx="784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00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25" name="Text Box 40"/>
          <p:cNvSpPr txBox="1">
            <a:spLocks noChangeArrowheads="1"/>
          </p:cNvSpPr>
          <p:nvPr/>
        </p:nvSpPr>
        <p:spPr bwMode="auto">
          <a:xfrm>
            <a:off x="3384550" y="537527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66FF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26" name="Text Box 41"/>
          <p:cNvSpPr txBox="1">
            <a:spLocks noChangeArrowheads="1"/>
          </p:cNvSpPr>
          <p:nvPr/>
        </p:nvSpPr>
        <p:spPr bwMode="auto">
          <a:xfrm>
            <a:off x="4183063" y="537527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66FF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27" name="Text Box 42"/>
          <p:cNvSpPr txBox="1">
            <a:spLocks noChangeArrowheads="1"/>
          </p:cNvSpPr>
          <p:nvPr/>
        </p:nvSpPr>
        <p:spPr bwMode="auto">
          <a:xfrm>
            <a:off x="7650163" y="537527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66FF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28" name="Text Box 43"/>
          <p:cNvSpPr txBox="1">
            <a:spLocks noChangeArrowheads="1"/>
          </p:cNvSpPr>
          <p:nvPr/>
        </p:nvSpPr>
        <p:spPr bwMode="auto">
          <a:xfrm>
            <a:off x="5872163" y="538162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66FF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29" name="Text Box 44"/>
          <p:cNvSpPr txBox="1">
            <a:spLocks noChangeArrowheads="1"/>
          </p:cNvSpPr>
          <p:nvPr/>
        </p:nvSpPr>
        <p:spPr bwMode="auto">
          <a:xfrm>
            <a:off x="6808788" y="5378450"/>
            <a:ext cx="7080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66FF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30" name="Text Box 45"/>
          <p:cNvSpPr txBox="1">
            <a:spLocks noChangeArrowheads="1"/>
          </p:cNvSpPr>
          <p:nvPr/>
        </p:nvSpPr>
        <p:spPr bwMode="auto">
          <a:xfrm>
            <a:off x="7650163" y="476567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C0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31" name="Text Box 46"/>
          <p:cNvSpPr txBox="1">
            <a:spLocks noChangeArrowheads="1"/>
          </p:cNvSpPr>
          <p:nvPr/>
        </p:nvSpPr>
        <p:spPr bwMode="auto">
          <a:xfrm>
            <a:off x="5900738" y="478472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C0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32" name="Text Box 47"/>
          <p:cNvSpPr txBox="1">
            <a:spLocks noChangeArrowheads="1"/>
          </p:cNvSpPr>
          <p:nvPr/>
        </p:nvSpPr>
        <p:spPr bwMode="auto">
          <a:xfrm>
            <a:off x="6746875" y="4768850"/>
            <a:ext cx="75088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C0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33" name="Text Box 48"/>
          <p:cNvSpPr txBox="1">
            <a:spLocks noChangeArrowheads="1"/>
          </p:cNvSpPr>
          <p:nvPr/>
        </p:nvSpPr>
        <p:spPr bwMode="auto">
          <a:xfrm>
            <a:off x="4164013" y="478472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C0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34" name="Text Box 49"/>
          <p:cNvSpPr txBox="1">
            <a:spLocks noChangeArrowheads="1"/>
          </p:cNvSpPr>
          <p:nvPr/>
        </p:nvSpPr>
        <p:spPr bwMode="auto">
          <a:xfrm>
            <a:off x="1631950" y="4781550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C0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35" name="Text Box 50"/>
          <p:cNvSpPr txBox="1">
            <a:spLocks noChangeArrowheads="1"/>
          </p:cNvSpPr>
          <p:nvPr/>
        </p:nvSpPr>
        <p:spPr bwMode="auto">
          <a:xfrm>
            <a:off x="6770688" y="2424113"/>
            <a:ext cx="7080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8F8F8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36" name="Text Box 51"/>
          <p:cNvSpPr txBox="1">
            <a:spLocks noChangeArrowheads="1"/>
          </p:cNvSpPr>
          <p:nvPr/>
        </p:nvSpPr>
        <p:spPr bwMode="auto">
          <a:xfrm>
            <a:off x="5037138" y="242252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8F8F8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37" name="Text Box 52"/>
          <p:cNvSpPr txBox="1">
            <a:spLocks noChangeArrowheads="1"/>
          </p:cNvSpPr>
          <p:nvPr/>
        </p:nvSpPr>
        <p:spPr bwMode="auto">
          <a:xfrm>
            <a:off x="1668463" y="240982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8F8F8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38" name="Text Box 53"/>
          <p:cNvSpPr txBox="1">
            <a:spLocks noChangeArrowheads="1"/>
          </p:cNvSpPr>
          <p:nvPr/>
        </p:nvSpPr>
        <p:spPr bwMode="auto">
          <a:xfrm>
            <a:off x="7608888" y="242252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8F8F8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39" name="Text Box 54"/>
          <p:cNvSpPr txBox="1">
            <a:spLocks noChangeArrowheads="1"/>
          </p:cNvSpPr>
          <p:nvPr/>
        </p:nvSpPr>
        <p:spPr bwMode="auto">
          <a:xfrm>
            <a:off x="2508250" y="240982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8F8F8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40" name="Rectangle 55"/>
          <p:cNvSpPr>
            <a:spLocks noChangeArrowheads="1"/>
          </p:cNvSpPr>
          <p:nvPr/>
        </p:nvSpPr>
        <p:spPr bwMode="auto">
          <a:xfrm>
            <a:off x="6699250" y="5916613"/>
            <a:ext cx="8112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Gr. 1</a:t>
            </a:r>
          </a:p>
        </p:txBody>
      </p:sp>
      <p:sp>
        <p:nvSpPr>
          <p:cNvPr id="59441" name="Text Box 56"/>
          <p:cNvSpPr txBox="1">
            <a:spLocks noChangeArrowheads="1"/>
          </p:cNvSpPr>
          <p:nvPr/>
        </p:nvSpPr>
        <p:spPr bwMode="auto">
          <a:xfrm>
            <a:off x="6599238" y="2935288"/>
            <a:ext cx="925512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Encore/ Plan</a:t>
            </a:r>
          </a:p>
        </p:txBody>
      </p:sp>
      <p:sp>
        <p:nvSpPr>
          <p:cNvPr id="59442" name="Line 57"/>
          <p:cNvSpPr>
            <a:spLocks noChangeShapeType="1"/>
          </p:cNvSpPr>
          <p:nvPr/>
        </p:nvSpPr>
        <p:spPr bwMode="auto">
          <a:xfrm>
            <a:off x="1600200" y="1676400"/>
            <a:ext cx="0" cy="5140325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43" name="Rectangle 58"/>
          <p:cNvSpPr>
            <a:spLocks noChangeArrowheads="1"/>
          </p:cNvSpPr>
          <p:nvPr/>
        </p:nvSpPr>
        <p:spPr bwMode="auto">
          <a:xfrm>
            <a:off x="5018088" y="5891213"/>
            <a:ext cx="760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Gr. 3</a:t>
            </a:r>
          </a:p>
        </p:txBody>
      </p:sp>
      <p:sp>
        <p:nvSpPr>
          <p:cNvPr id="59444" name="Text Box 59"/>
          <p:cNvSpPr txBox="1">
            <a:spLocks noChangeArrowheads="1"/>
          </p:cNvSpPr>
          <p:nvPr/>
        </p:nvSpPr>
        <p:spPr bwMode="auto">
          <a:xfrm>
            <a:off x="4922838" y="4102100"/>
            <a:ext cx="954087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Encore/ Plan</a:t>
            </a:r>
          </a:p>
        </p:txBody>
      </p:sp>
      <p:sp>
        <p:nvSpPr>
          <p:cNvPr id="59445" name="Line 60"/>
          <p:cNvSpPr>
            <a:spLocks noChangeShapeType="1"/>
          </p:cNvSpPr>
          <p:nvPr/>
        </p:nvSpPr>
        <p:spPr bwMode="auto">
          <a:xfrm>
            <a:off x="7486650" y="167640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46" name="Line 61"/>
          <p:cNvSpPr>
            <a:spLocks noChangeShapeType="1"/>
          </p:cNvSpPr>
          <p:nvPr/>
        </p:nvSpPr>
        <p:spPr bwMode="auto">
          <a:xfrm>
            <a:off x="2439988" y="167640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47" name="Line 62"/>
          <p:cNvSpPr>
            <a:spLocks noChangeShapeType="1"/>
          </p:cNvSpPr>
          <p:nvPr/>
        </p:nvSpPr>
        <p:spPr bwMode="auto">
          <a:xfrm>
            <a:off x="3281363" y="167640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48" name="Line 63"/>
          <p:cNvSpPr>
            <a:spLocks noChangeShapeType="1"/>
          </p:cNvSpPr>
          <p:nvPr/>
        </p:nvSpPr>
        <p:spPr bwMode="auto">
          <a:xfrm>
            <a:off x="6645275" y="167640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49" name="Line 64"/>
          <p:cNvSpPr>
            <a:spLocks noChangeShapeType="1"/>
          </p:cNvSpPr>
          <p:nvPr/>
        </p:nvSpPr>
        <p:spPr bwMode="auto">
          <a:xfrm>
            <a:off x="4122738" y="167640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50" name="Line 65"/>
          <p:cNvSpPr>
            <a:spLocks noChangeShapeType="1"/>
          </p:cNvSpPr>
          <p:nvPr/>
        </p:nvSpPr>
        <p:spPr bwMode="auto">
          <a:xfrm>
            <a:off x="5803900" y="167640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51" name="Line 66"/>
          <p:cNvSpPr>
            <a:spLocks noChangeShapeType="1"/>
          </p:cNvSpPr>
          <p:nvPr/>
        </p:nvSpPr>
        <p:spPr bwMode="auto">
          <a:xfrm>
            <a:off x="4965700" y="1717675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52" name="Line 67"/>
          <p:cNvSpPr>
            <a:spLocks noChangeShapeType="1"/>
          </p:cNvSpPr>
          <p:nvPr/>
        </p:nvSpPr>
        <p:spPr bwMode="auto">
          <a:xfrm>
            <a:off x="8435975" y="1671638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53" name="Line 68"/>
          <p:cNvSpPr>
            <a:spLocks noChangeShapeType="1"/>
          </p:cNvSpPr>
          <p:nvPr/>
        </p:nvSpPr>
        <p:spPr bwMode="auto">
          <a:xfrm>
            <a:off x="1381125" y="1687513"/>
            <a:ext cx="0" cy="5138737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54" name="Line 69"/>
          <p:cNvSpPr>
            <a:spLocks noChangeShapeType="1"/>
          </p:cNvSpPr>
          <p:nvPr/>
        </p:nvSpPr>
        <p:spPr bwMode="auto">
          <a:xfrm>
            <a:off x="571500" y="6353175"/>
            <a:ext cx="7858125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55" name="Text Box 70"/>
          <p:cNvSpPr txBox="1">
            <a:spLocks noChangeArrowheads="1"/>
          </p:cNvSpPr>
          <p:nvPr/>
        </p:nvSpPr>
        <p:spPr bwMode="auto">
          <a:xfrm>
            <a:off x="2398713" y="6461125"/>
            <a:ext cx="9572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itchFamily="34" charset="0"/>
              </a:rPr>
              <a:t>Gr. 4</a:t>
            </a:r>
          </a:p>
        </p:txBody>
      </p:sp>
      <p:sp>
        <p:nvSpPr>
          <p:cNvPr id="59456" name="Text Box 71"/>
          <p:cNvSpPr txBox="1">
            <a:spLocks noChangeArrowheads="1"/>
          </p:cNvSpPr>
          <p:nvPr/>
        </p:nvSpPr>
        <p:spPr bwMode="auto">
          <a:xfrm>
            <a:off x="6613525" y="6426200"/>
            <a:ext cx="9572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FFFF"/>
                </a:solidFill>
                <a:latin typeface="Arial" pitchFamily="34" charset="0"/>
              </a:rPr>
              <a:t>Gr. 2</a:t>
            </a:r>
          </a:p>
        </p:txBody>
      </p:sp>
      <p:sp>
        <p:nvSpPr>
          <p:cNvPr id="59457" name="Text Box 72"/>
          <p:cNvSpPr txBox="1">
            <a:spLocks noChangeArrowheads="1"/>
          </p:cNvSpPr>
          <p:nvPr/>
        </p:nvSpPr>
        <p:spPr bwMode="auto">
          <a:xfrm>
            <a:off x="4079875" y="6440488"/>
            <a:ext cx="9572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Gr. 3</a:t>
            </a:r>
          </a:p>
        </p:txBody>
      </p:sp>
      <p:sp>
        <p:nvSpPr>
          <p:cNvPr id="59458" name="Text Box 73"/>
          <p:cNvSpPr txBox="1">
            <a:spLocks noChangeArrowheads="1"/>
          </p:cNvSpPr>
          <p:nvPr/>
        </p:nvSpPr>
        <p:spPr bwMode="auto">
          <a:xfrm>
            <a:off x="7477125" y="6423025"/>
            <a:ext cx="9572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Gr. 1</a:t>
            </a:r>
          </a:p>
        </p:txBody>
      </p:sp>
      <p:sp>
        <p:nvSpPr>
          <p:cNvPr id="59459" name="Text Box 74"/>
          <p:cNvSpPr txBox="1">
            <a:spLocks noChangeArrowheads="1"/>
          </p:cNvSpPr>
          <p:nvPr/>
        </p:nvSpPr>
        <p:spPr bwMode="auto">
          <a:xfrm>
            <a:off x="1550988" y="6440488"/>
            <a:ext cx="9572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66FF"/>
                </a:solidFill>
                <a:latin typeface="Arial" pitchFamily="34" charset="0"/>
              </a:rPr>
              <a:t>Gr. 5</a:t>
            </a:r>
          </a:p>
        </p:txBody>
      </p:sp>
      <p:sp>
        <p:nvSpPr>
          <p:cNvPr id="59460" name="Text Box 75"/>
          <p:cNvSpPr txBox="1">
            <a:spLocks noChangeArrowheads="1"/>
          </p:cNvSpPr>
          <p:nvPr/>
        </p:nvSpPr>
        <p:spPr bwMode="auto">
          <a:xfrm>
            <a:off x="549275" y="2478088"/>
            <a:ext cx="819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8F8F8"/>
                </a:solidFill>
                <a:latin typeface="Arial" pitchFamily="34" charset="0"/>
              </a:rPr>
              <a:t>Kind.</a:t>
            </a:r>
          </a:p>
        </p:txBody>
      </p:sp>
      <p:sp>
        <p:nvSpPr>
          <p:cNvPr id="59461" name="Text Box 76"/>
          <p:cNvSpPr txBox="1">
            <a:spLocks noChangeArrowheads="1"/>
          </p:cNvSpPr>
          <p:nvPr/>
        </p:nvSpPr>
        <p:spPr bwMode="auto">
          <a:xfrm>
            <a:off x="579438" y="3059113"/>
            <a:ext cx="760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Gr. 1</a:t>
            </a:r>
          </a:p>
        </p:txBody>
      </p:sp>
      <p:sp>
        <p:nvSpPr>
          <p:cNvPr id="59462" name="Text Box 77"/>
          <p:cNvSpPr txBox="1">
            <a:spLocks noChangeArrowheads="1"/>
          </p:cNvSpPr>
          <p:nvPr/>
        </p:nvSpPr>
        <p:spPr bwMode="auto">
          <a:xfrm>
            <a:off x="579438" y="4802188"/>
            <a:ext cx="760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C000"/>
                </a:solidFill>
                <a:latin typeface="Arial" pitchFamily="34" charset="0"/>
              </a:rPr>
              <a:t>Gr. 4</a:t>
            </a:r>
          </a:p>
        </p:txBody>
      </p:sp>
      <p:sp>
        <p:nvSpPr>
          <p:cNvPr id="59463" name="Text Box 78"/>
          <p:cNvSpPr txBox="1">
            <a:spLocks noChangeArrowheads="1"/>
          </p:cNvSpPr>
          <p:nvPr/>
        </p:nvSpPr>
        <p:spPr bwMode="auto">
          <a:xfrm>
            <a:off x="579438" y="5383213"/>
            <a:ext cx="760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66FF"/>
                </a:solidFill>
                <a:latin typeface="Arial" pitchFamily="34" charset="0"/>
              </a:rPr>
              <a:t>Gr. 5</a:t>
            </a:r>
          </a:p>
        </p:txBody>
      </p:sp>
      <p:sp>
        <p:nvSpPr>
          <p:cNvPr id="59464" name="Text Box 79"/>
          <p:cNvSpPr txBox="1">
            <a:spLocks noChangeArrowheads="1"/>
          </p:cNvSpPr>
          <p:nvPr/>
        </p:nvSpPr>
        <p:spPr bwMode="auto">
          <a:xfrm>
            <a:off x="538163" y="5892800"/>
            <a:ext cx="87153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Encore</a:t>
            </a:r>
            <a:endParaRPr lang="en-US" sz="2000" b="1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59465" name="Text Box 80"/>
          <p:cNvSpPr txBox="1">
            <a:spLocks noChangeArrowheads="1"/>
          </p:cNvSpPr>
          <p:nvPr/>
        </p:nvSpPr>
        <p:spPr bwMode="auto">
          <a:xfrm>
            <a:off x="579438" y="4221163"/>
            <a:ext cx="760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Gr. 3</a:t>
            </a:r>
          </a:p>
        </p:txBody>
      </p:sp>
      <p:sp>
        <p:nvSpPr>
          <p:cNvPr id="59466" name="Text Box 81"/>
          <p:cNvSpPr txBox="1">
            <a:spLocks noChangeArrowheads="1"/>
          </p:cNvSpPr>
          <p:nvPr/>
        </p:nvSpPr>
        <p:spPr bwMode="auto">
          <a:xfrm>
            <a:off x="579438" y="3640138"/>
            <a:ext cx="7604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FFFF"/>
                </a:solidFill>
                <a:latin typeface="Arial" pitchFamily="34" charset="0"/>
              </a:rPr>
              <a:t>Gr. 2</a:t>
            </a:r>
          </a:p>
        </p:txBody>
      </p:sp>
      <p:sp>
        <p:nvSpPr>
          <p:cNvPr id="59467" name="Text Box 82"/>
          <p:cNvSpPr txBox="1">
            <a:spLocks noChangeArrowheads="1"/>
          </p:cNvSpPr>
          <p:nvPr/>
        </p:nvSpPr>
        <p:spPr bwMode="auto">
          <a:xfrm>
            <a:off x="4919663" y="6472238"/>
            <a:ext cx="869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8F8F8"/>
                </a:solidFill>
                <a:latin typeface="Arial" pitchFamily="34" charset="0"/>
              </a:rPr>
              <a:t>Lunch</a:t>
            </a:r>
          </a:p>
        </p:txBody>
      </p:sp>
      <p:sp>
        <p:nvSpPr>
          <p:cNvPr id="59468" name="Rectangle 83"/>
          <p:cNvSpPr>
            <a:spLocks noChangeArrowheads="1"/>
          </p:cNvSpPr>
          <p:nvPr/>
        </p:nvSpPr>
        <p:spPr bwMode="auto">
          <a:xfrm>
            <a:off x="1643063" y="5895975"/>
            <a:ext cx="720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latin typeface="Arial" pitchFamily="34" charset="0"/>
              </a:rPr>
              <a:t>Plan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9469" name="Text Box 84"/>
          <p:cNvSpPr txBox="1">
            <a:spLocks noChangeArrowheads="1"/>
          </p:cNvSpPr>
          <p:nvPr/>
        </p:nvSpPr>
        <p:spPr bwMode="auto">
          <a:xfrm>
            <a:off x="5681663" y="6438900"/>
            <a:ext cx="1074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8F8F8"/>
                </a:solidFill>
                <a:latin typeface="Arial" pitchFamily="34" charset="0"/>
              </a:rPr>
              <a:t>Plan</a:t>
            </a:r>
            <a:endParaRPr lang="en-US" sz="20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59470" name="Text Box 85"/>
          <p:cNvSpPr txBox="1">
            <a:spLocks noChangeArrowheads="1"/>
          </p:cNvSpPr>
          <p:nvPr/>
        </p:nvSpPr>
        <p:spPr bwMode="auto">
          <a:xfrm>
            <a:off x="1649413" y="301307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71" name="Text Box 86"/>
          <p:cNvSpPr txBox="1">
            <a:spLocks noChangeArrowheads="1"/>
          </p:cNvSpPr>
          <p:nvPr/>
        </p:nvSpPr>
        <p:spPr bwMode="auto">
          <a:xfrm>
            <a:off x="2489200" y="3013075"/>
            <a:ext cx="70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72" name="Text Box 87"/>
          <p:cNvSpPr txBox="1">
            <a:spLocks noChangeArrowheads="1"/>
          </p:cNvSpPr>
          <p:nvPr/>
        </p:nvSpPr>
        <p:spPr bwMode="auto">
          <a:xfrm>
            <a:off x="3248025" y="3032125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73" name="Text Box 88"/>
          <p:cNvSpPr txBox="1">
            <a:spLocks noChangeArrowheads="1"/>
          </p:cNvSpPr>
          <p:nvPr/>
        </p:nvSpPr>
        <p:spPr bwMode="auto">
          <a:xfrm>
            <a:off x="5033963" y="3049588"/>
            <a:ext cx="844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74" name="Text Box 89"/>
          <p:cNvSpPr txBox="1">
            <a:spLocks noChangeArrowheads="1"/>
          </p:cNvSpPr>
          <p:nvPr/>
        </p:nvSpPr>
        <p:spPr bwMode="auto">
          <a:xfrm>
            <a:off x="5815013" y="3068638"/>
            <a:ext cx="844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Core</a:t>
            </a:r>
          </a:p>
        </p:txBody>
      </p:sp>
      <p:sp>
        <p:nvSpPr>
          <p:cNvPr id="59475" name="Rectangle 90"/>
          <p:cNvSpPr>
            <a:spLocks noChangeArrowheads="1"/>
          </p:cNvSpPr>
          <p:nvPr/>
        </p:nvSpPr>
        <p:spPr bwMode="auto">
          <a:xfrm>
            <a:off x="6027738" y="5902325"/>
            <a:ext cx="368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8F8F8"/>
                </a:solidFill>
                <a:latin typeface="Arial" pitchFamily="34" charset="0"/>
              </a:rPr>
              <a:t>K</a:t>
            </a:r>
          </a:p>
        </p:txBody>
      </p:sp>
      <p:sp>
        <p:nvSpPr>
          <p:cNvPr id="59476" name="Text Box 91"/>
          <p:cNvSpPr txBox="1">
            <a:spLocks noChangeArrowheads="1"/>
          </p:cNvSpPr>
          <p:nvPr/>
        </p:nvSpPr>
        <p:spPr bwMode="auto">
          <a:xfrm>
            <a:off x="5764213" y="2317750"/>
            <a:ext cx="928687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Encore/</a:t>
            </a:r>
          </a:p>
          <a:p>
            <a:pPr algn="ctr" eaLnBrk="0" hangingPunct="0"/>
            <a:r>
              <a:rPr lang="en-US" sz="1600" b="1">
                <a:solidFill>
                  <a:srgbClr val="F8F8F8"/>
                </a:solidFill>
                <a:latin typeface="Arial" pitchFamily="34" charset="0"/>
              </a:rPr>
              <a:t>Plan</a:t>
            </a:r>
            <a:endParaRPr lang="en-US" sz="16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59477" name="Text Box 92"/>
          <p:cNvSpPr txBox="1">
            <a:spLocks noChangeArrowheads="1"/>
          </p:cNvSpPr>
          <p:nvPr/>
        </p:nvSpPr>
        <p:spPr bwMode="auto">
          <a:xfrm>
            <a:off x="3257550" y="6457950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8F8F8"/>
                </a:solidFill>
                <a:latin typeface="Arial" pitchFamily="34" charset="0"/>
              </a:rPr>
              <a:t>K</a:t>
            </a:r>
          </a:p>
        </p:txBody>
      </p:sp>
      <p:sp>
        <p:nvSpPr>
          <p:cNvPr id="59478" name="Text Box 93"/>
          <p:cNvSpPr txBox="1">
            <a:spLocks noChangeArrowheads="1"/>
          </p:cNvSpPr>
          <p:nvPr/>
        </p:nvSpPr>
        <p:spPr bwMode="auto">
          <a:xfrm>
            <a:off x="4197350" y="2959100"/>
            <a:ext cx="674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R/L</a:t>
            </a:r>
          </a:p>
        </p:txBody>
      </p:sp>
      <p:sp>
        <p:nvSpPr>
          <p:cNvPr id="59479" name="Text Box 94"/>
          <p:cNvSpPr txBox="1">
            <a:spLocks noChangeArrowheads="1"/>
          </p:cNvSpPr>
          <p:nvPr/>
        </p:nvSpPr>
        <p:spPr bwMode="auto">
          <a:xfrm>
            <a:off x="5853113" y="3530600"/>
            <a:ext cx="6746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R/L</a:t>
            </a:r>
          </a:p>
        </p:txBody>
      </p:sp>
      <p:sp>
        <p:nvSpPr>
          <p:cNvPr id="59480" name="Text Box 95"/>
          <p:cNvSpPr txBox="1">
            <a:spLocks noChangeArrowheads="1"/>
          </p:cNvSpPr>
          <p:nvPr/>
        </p:nvSpPr>
        <p:spPr bwMode="auto">
          <a:xfrm>
            <a:off x="5872163" y="4159250"/>
            <a:ext cx="6746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L/R</a:t>
            </a:r>
          </a:p>
        </p:txBody>
      </p:sp>
      <p:sp>
        <p:nvSpPr>
          <p:cNvPr id="59481" name="Text Box 96"/>
          <p:cNvSpPr txBox="1">
            <a:spLocks noChangeArrowheads="1"/>
          </p:cNvSpPr>
          <p:nvPr/>
        </p:nvSpPr>
        <p:spPr bwMode="auto">
          <a:xfrm>
            <a:off x="5035550" y="4711700"/>
            <a:ext cx="674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L/R</a:t>
            </a:r>
          </a:p>
        </p:txBody>
      </p:sp>
      <p:sp>
        <p:nvSpPr>
          <p:cNvPr id="59482" name="Text Box 97"/>
          <p:cNvSpPr txBox="1">
            <a:spLocks noChangeArrowheads="1"/>
          </p:cNvSpPr>
          <p:nvPr/>
        </p:nvSpPr>
        <p:spPr bwMode="auto">
          <a:xfrm>
            <a:off x="5054600" y="5340350"/>
            <a:ext cx="674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R/L</a:t>
            </a:r>
          </a:p>
        </p:txBody>
      </p:sp>
      <p:sp>
        <p:nvSpPr>
          <p:cNvPr id="59483" name="Text Box 98"/>
          <p:cNvSpPr txBox="1">
            <a:spLocks noChangeArrowheads="1"/>
          </p:cNvSpPr>
          <p:nvPr/>
        </p:nvSpPr>
        <p:spPr bwMode="auto">
          <a:xfrm>
            <a:off x="4216400" y="2406650"/>
            <a:ext cx="674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L/R</a:t>
            </a:r>
          </a:p>
        </p:txBody>
      </p:sp>
      <p:sp>
        <p:nvSpPr>
          <p:cNvPr id="59484" name="Rectangle 99"/>
          <p:cNvSpPr>
            <a:spLocks noChangeArrowheads="1"/>
          </p:cNvSpPr>
          <p:nvPr/>
        </p:nvSpPr>
        <p:spPr bwMode="auto">
          <a:xfrm>
            <a:off x="582613" y="1676400"/>
            <a:ext cx="8128000" cy="5181600"/>
          </a:xfrm>
          <a:prstGeom prst="rect">
            <a:avLst/>
          </a:prstGeom>
          <a:noFill/>
          <a:ln w="28575">
            <a:solidFill>
              <a:srgbClr val="F8F8F8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9485" name="Line 100"/>
          <p:cNvSpPr>
            <a:spLocks noChangeShapeType="1"/>
          </p:cNvSpPr>
          <p:nvPr/>
        </p:nvSpPr>
        <p:spPr bwMode="auto">
          <a:xfrm>
            <a:off x="8435975" y="1671638"/>
            <a:ext cx="0" cy="5140325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511175" y="2316163"/>
            <a:ext cx="7924800" cy="4581525"/>
            <a:chOff x="322" y="1459"/>
            <a:chExt cx="4992" cy="2886"/>
          </a:xfrm>
        </p:grpSpPr>
        <p:sp>
          <p:nvSpPr>
            <p:cNvPr id="59495" name="Text Box 102"/>
            <p:cNvSpPr txBox="1">
              <a:spLocks noChangeArrowheads="1"/>
            </p:cNvSpPr>
            <p:nvPr/>
          </p:nvSpPr>
          <p:spPr bwMode="auto">
            <a:xfrm>
              <a:off x="1004" y="3311"/>
              <a:ext cx="585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 </a:t>
              </a:r>
            </a:p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59496" name="Text Box 103"/>
            <p:cNvSpPr txBox="1">
              <a:spLocks noChangeArrowheads="1"/>
            </p:cNvSpPr>
            <p:nvPr/>
          </p:nvSpPr>
          <p:spPr bwMode="auto">
            <a:xfrm>
              <a:off x="322" y="3979"/>
              <a:ext cx="613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 2</a:t>
              </a:r>
            </a:p>
          </p:txBody>
        </p:sp>
        <p:sp>
          <p:nvSpPr>
            <p:cNvPr id="59497" name="Text Box 104"/>
            <p:cNvSpPr txBox="1">
              <a:spLocks noChangeArrowheads="1"/>
            </p:cNvSpPr>
            <p:nvPr/>
          </p:nvSpPr>
          <p:spPr bwMode="auto">
            <a:xfrm>
              <a:off x="1511" y="2931"/>
              <a:ext cx="585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 </a:t>
              </a:r>
            </a:p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59498" name="Text Box 105"/>
            <p:cNvSpPr txBox="1">
              <a:spLocks noChangeArrowheads="1"/>
            </p:cNvSpPr>
            <p:nvPr/>
          </p:nvSpPr>
          <p:spPr bwMode="auto">
            <a:xfrm>
              <a:off x="2599" y="2557"/>
              <a:ext cx="585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 </a:t>
              </a:r>
            </a:p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59499" name="Text Box 106"/>
            <p:cNvSpPr txBox="1">
              <a:spLocks noChangeArrowheads="1"/>
            </p:cNvSpPr>
            <p:nvPr/>
          </p:nvSpPr>
          <p:spPr bwMode="auto">
            <a:xfrm>
              <a:off x="2059" y="1459"/>
              <a:ext cx="585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 </a:t>
              </a:r>
            </a:p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59500" name="Text Box 107"/>
            <p:cNvSpPr txBox="1">
              <a:spLocks noChangeArrowheads="1"/>
            </p:cNvSpPr>
            <p:nvPr/>
          </p:nvSpPr>
          <p:spPr bwMode="auto">
            <a:xfrm>
              <a:off x="4729" y="1834"/>
              <a:ext cx="585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 </a:t>
              </a:r>
            </a:p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59501" name="Text Box 108"/>
            <p:cNvSpPr txBox="1">
              <a:spLocks noChangeArrowheads="1"/>
            </p:cNvSpPr>
            <p:nvPr/>
          </p:nvSpPr>
          <p:spPr bwMode="auto">
            <a:xfrm>
              <a:off x="4185" y="2195"/>
              <a:ext cx="585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 </a:t>
              </a:r>
            </a:p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2</a:t>
              </a:r>
            </a:p>
          </p:txBody>
        </p:sp>
      </p:grpSp>
      <p:sp>
        <p:nvSpPr>
          <p:cNvPr id="404589" name="Rectangle 109"/>
          <p:cNvSpPr>
            <a:spLocks noChangeArrowheads="1"/>
          </p:cNvSpPr>
          <p:nvPr/>
        </p:nvSpPr>
        <p:spPr bwMode="auto">
          <a:xfrm>
            <a:off x="508000" y="366713"/>
            <a:ext cx="8180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chemeClr val="tx2"/>
                </a:solidFill>
                <a:latin typeface="Perpetua" pitchFamily="18" charset="0"/>
                <a:cs typeface="+mn-cs"/>
              </a:rPr>
              <a:t>Master Block Schedule </a:t>
            </a:r>
            <a:br>
              <a:rPr lang="en-US" sz="4400" b="1" dirty="0">
                <a:solidFill>
                  <a:schemeClr val="tx2"/>
                </a:solidFill>
                <a:latin typeface="Perpetua" pitchFamily="18" charset="0"/>
                <a:cs typeface="+mn-cs"/>
              </a:rPr>
            </a:br>
            <a:r>
              <a:rPr lang="en-US" sz="2400" b="1" dirty="0">
                <a:solidFill>
                  <a:schemeClr val="tx2"/>
                </a:solidFill>
                <a:latin typeface="Perpetua" pitchFamily="18" charset="0"/>
                <a:cs typeface="+mn-cs"/>
              </a:rPr>
              <a:t>(#1 Exchange I/E for Professional Development Period)</a:t>
            </a:r>
          </a:p>
        </p:txBody>
      </p: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1611313" y="2357438"/>
            <a:ext cx="6740525" cy="3427412"/>
            <a:chOff x="1015" y="1485"/>
            <a:chExt cx="4246" cy="2159"/>
          </a:xfrm>
        </p:grpSpPr>
        <p:sp>
          <p:nvSpPr>
            <p:cNvPr id="59489" name="Rectangle 110"/>
            <p:cNvSpPr>
              <a:spLocks noChangeArrowheads="1"/>
            </p:cNvSpPr>
            <p:nvPr/>
          </p:nvSpPr>
          <p:spPr bwMode="auto">
            <a:xfrm>
              <a:off x="1015" y="3333"/>
              <a:ext cx="1042" cy="311"/>
            </a:xfrm>
            <a:prstGeom prst="rect">
              <a:avLst/>
            </a:prstGeom>
            <a:noFill/>
            <a:ln w="57150">
              <a:solidFill>
                <a:srgbClr val="FF66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59490" name="Rectangle 111"/>
            <p:cNvSpPr>
              <a:spLocks noChangeArrowheads="1"/>
            </p:cNvSpPr>
            <p:nvPr/>
          </p:nvSpPr>
          <p:spPr bwMode="auto">
            <a:xfrm>
              <a:off x="1555" y="2955"/>
              <a:ext cx="1042" cy="311"/>
            </a:xfrm>
            <a:prstGeom prst="rect">
              <a:avLst/>
            </a:prstGeom>
            <a:noFill/>
            <a:ln w="57150">
              <a:solidFill>
                <a:srgbClr val="FF66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59491" name="Rectangle 112"/>
            <p:cNvSpPr>
              <a:spLocks noChangeArrowheads="1"/>
            </p:cNvSpPr>
            <p:nvPr/>
          </p:nvSpPr>
          <p:spPr bwMode="auto">
            <a:xfrm>
              <a:off x="2617" y="2586"/>
              <a:ext cx="1042" cy="311"/>
            </a:xfrm>
            <a:prstGeom prst="rect">
              <a:avLst/>
            </a:prstGeom>
            <a:noFill/>
            <a:ln w="57150">
              <a:solidFill>
                <a:srgbClr val="FF66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59492" name="Rectangle 113"/>
            <p:cNvSpPr>
              <a:spLocks noChangeArrowheads="1"/>
            </p:cNvSpPr>
            <p:nvPr/>
          </p:nvSpPr>
          <p:spPr bwMode="auto">
            <a:xfrm>
              <a:off x="4219" y="2217"/>
              <a:ext cx="1042" cy="311"/>
            </a:xfrm>
            <a:prstGeom prst="rect">
              <a:avLst/>
            </a:prstGeom>
            <a:noFill/>
            <a:ln w="57150">
              <a:solidFill>
                <a:srgbClr val="FF66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59493" name="Rectangle 114"/>
            <p:cNvSpPr>
              <a:spLocks noChangeArrowheads="1"/>
            </p:cNvSpPr>
            <p:nvPr/>
          </p:nvSpPr>
          <p:spPr bwMode="auto">
            <a:xfrm>
              <a:off x="4207" y="1854"/>
              <a:ext cx="1042" cy="311"/>
            </a:xfrm>
            <a:prstGeom prst="rect">
              <a:avLst/>
            </a:prstGeom>
            <a:noFill/>
            <a:ln w="57150">
              <a:solidFill>
                <a:srgbClr val="FF66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59494" name="Rectangle 115"/>
            <p:cNvSpPr>
              <a:spLocks noChangeArrowheads="1"/>
            </p:cNvSpPr>
            <p:nvPr/>
          </p:nvSpPr>
          <p:spPr bwMode="auto">
            <a:xfrm>
              <a:off x="2083" y="1485"/>
              <a:ext cx="1042" cy="311"/>
            </a:xfrm>
            <a:prstGeom prst="rect">
              <a:avLst/>
            </a:prstGeom>
            <a:noFill/>
            <a:ln w="57150">
              <a:solidFill>
                <a:srgbClr val="FF66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349250"/>
            <a:ext cx="5008563" cy="1287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Encore Classes 3-Day Rotation</a:t>
            </a:r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6096000" y="4965700"/>
            <a:ext cx="1524000" cy="1030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</a:t>
            </a: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4572000" y="4965700"/>
            <a:ext cx="1524000" cy="1030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Music</a:t>
            </a:r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3048000" y="4965700"/>
            <a:ext cx="1524000" cy="1030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Art</a:t>
            </a:r>
          </a:p>
        </p:txBody>
      </p:sp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6096000" y="3935413"/>
            <a:ext cx="1524000" cy="1030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Art</a:t>
            </a:r>
          </a:p>
        </p:txBody>
      </p:sp>
      <p:sp>
        <p:nvSpPr>
          <p:cNvPr id="407559" name="Rectangle 7"/>
          <p:cNvSpPr>
            <a:spLocks noChangeArrowheads="1"/>
          </p:cNvSpPr>
          <p:nvPr/>
        </p:nvSpPr>
        <p:spPr bwMode="auto">
          <a:xfrm>
            <a:off x="4572000" y="3935413"/>
            <a:ext cx="1524000" cy="1030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</a:t>
            </a:r>
          </a:p>
        </p:txBody>
      </p:sp>
      <p:sp>
        <p:nvSpPr>
          <p:cNvPr id="407560" name="Rectangle 8"/>
          <p:cNvSpPr>
            <a:spLocks noChangeArrowheads="1"/>
          </p:cNvSpPr>
          <p:nvPr/>
        </p:nvSpPr>
        <p:spPr bwMode="auto">
          <a:xfrm>
            <a:off x="3048000" y="3935413"/>
            <a:ext cx="1524000" cy="1030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Music</a:t>
            </a:r>
          </a:p>
        </p:txBody>
      </p:sp>
      <p:sp>
        <p:nvSpPr>
          <p:cNvPr id="407561" name="Rectangle 9"/>
          <p:cNvSpPr>
            <a:spLocks noChangeArrowheads="1"/>
          </p:cNvSpPr>
          <p:nvPr/>
        </p:nvSpPr>
        <p:spPr bwMode="auto">
          <a:xfrm>
            <a:off x="6096000" y="2905125"/>
            <a:ext cx="1524000" cy="1030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Music</a:t>
            </a:r>
          </a:p>
        </p:txBody>
      </p:sp>
      <p:sp>
        <p:nvSpPr>
          <p:cNvPr id="407562" name="Rectangle 10"/>
          <p:cNvSpPr>
            <a:spLocks noChangeArrowheads="1"/>
          </p:cNvSpPr>
          <p:nvPr/>
        </p:nvSpPr>
        <p:spPr bwMode="auto">
          <a:xfrm>
            <a:off x="4572000" y="2905125"/>
            <a:ext cx="1524000" cy="1030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Art</a:t>
            </a:r>
          </a:p>
        </p:txBody>
      </p:sp>
      <p:sp>
        <p:nvSpPr>
          <p:cNvPr id="407563" name="Rectangle 11"/>
          <p:cNvSpPr>
            <a:spLocks noChangeArrowheads="1"/>
          </p:cNvSpPr>
          <p:nvPr/>
        </p:nvSpPr>
        <p:spPr bwMode="auto">
          <a:xfrm>
            <a:off x="3048000" y="2905125"/>
            <a:ext cx="1524000" cy="1030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</a:t>
            </a:r>
          </a:p>
        </p:txBody>
      </p:sp>
      <p:grpSp>
        <p:nvGrpSpPr>
          <p:cNvPr id="60428" name="Group 12"/>
          <p:cNvGrpSpPr>
            <a:grpSpLocks/>
          </p:cNvGrpSpPr>
          <p:nvPr/>
        </p:nvGrpSpPr>
        <p:grpSpPr bwMode="auto">
          <a:xfrm>
            <a:off x="1524000" y="2905125"/>
            <a:ext cx="1524000" cy="3090863"/>
            <a:chOff x="960" y="1830"/>
            <a:chExt cx="960" cy="1947"/>
          </a:xfrm>
        </p:grpSpPr>
        <p:sp>
          <p:nvSpPr>
            <p:cNvPr id="407565" name="Rectangle 13"/>
            <p:cNvSpPr>
              <a:spLocks noChangeArrowheads="1"/>
            </p:cNvSpPr>
            <p:nvPr/>
          </p:nvSpPr>
          <p:spPr bwMode="auto">
            <a:xfrm>
              <a:off x="960" y="3128"/>
              <a:ext cx="960" cy="6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Teacher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3C</a:t>
              </a:r>
            </a:p>
          </p:txBody>
        </p:sp>
        <p:sp>
          <p:nvSpPr>
            <p:cNvPr id="407566" name="Rectangle 14"/>
            <p:cNvSpPr>
              <a:spLocks noChangeArrowheads="1"/>
            </p:cNvSpPr>
            <p:nvPr/>
          </p:nvSpPr>
          <p:spPr bwMode="auto">
            <a:xfrm>
              <a:off x="960" y="2479"/>
              <a:ext cx="960" cy="6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Teacher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3B</a:t>
              </a:r>
            </a:p>
          </p:txBody>
        </p:sp>
        <p:sp>
          <p:nvSpPr>
            <p:cNvPr id="407567" name="Rectangle 15"/>
            <p:cNvSpPr>
              <a:spLocks noChangeArrowheads="1"/>
            </p:cNvSpPr>
            <p:nvPr/>
          </p:nvSpPr>
          <p:spPr bwMode="auto">
            <a:xfrm>
              <a:off x="960" y="1830"/>
              <a:ext cx="960" cy="6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Teacher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3A</a:t>
              </a:r>
            </a:p>
          </p:txBody>
        </p:sp>
      </p:grpSp>
      <p:grpSp>
        <p:nvGrpSpPr>
          <p:cNvPr id="60429" name="Group 16"/>
          <p:cNvGrpSpPr>
            <a:grpSpLocks/>
          </p:cNvGrpSpPr>
          <p:nvPr/>
        </p:nvGrpSpPr>
        <p:grpSpPr bwMode="auto">
          <a:xfrm>
            <a:off x="3048000" y="1889125"/>
            <a:ext cx="4572000" cy="1016000"/>
            <a:chOff x="1920" y="1190"/>
            <a:chExt cx="2880" cy="640"/>
          </a:xfrm>
        </p:grpSpPr>
        <p:sp>
          <p:nvSpPr>
            <p:cNvPr id="407569" name="Rectangle 17"/>
            <p:cNvSpPr>
              <a:spLocks noChangeArrowheads="1"/>
            </p:cNvSpPr>
            <p:nvPr/>
          </p:nvSpPr>
          <p:spPr bwMode="auto">
            <a:xfrm>
              <a:off x="3840" y="1190"/>
              <a:ext cx="960" cy="64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Day 3</a:t>
              </a:r>
            </a:p>
          </p:txBody>
        </p:sp>
        <p:sp>
          <p:nvSpPr>
            <p:cNvPr id="407570" name="Rectangle 18"/>
            <p:cNvSpPr>
              <a:spLocks noChangeArrowheads="1"/>
            </p:cNvSpPr>
            <p:nvPr/>
          </p:nvSpPr>
          <p:spPr bwMode="auto">
            <a:xfrm>
              <a:off x="2880" y="1190"/>
              <a:ext cx="960" cy="64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Day 2</a:t>
              </a:r>
            </a:p>
          </p:txBody>
        </p:sp>
        <p:sp>
          <p:nvSpPr>
            <p:cNvPr id="407571" name="Rectangle 19"/>
            <p:cNvSpPr>
              <a:spLocks noChangeArrowheads="1"/>
            </p:cNvSpPr>
            <p:nvPr/>
          </p:nvSpPr>
          <p:spPr bwMode="auto">
            <a:xfrm>
              <a:off x="1920" y="1190"/>
              <a:ext cx="960" cy="64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Day 1</a:t>
              </a:r>
            </a:p>
          </p:txBody>
        </p:sp>
      </p:grpSp>
      <p:sp>
        <p:nvSpPr>
          <p:cNvPr id="407572" name="Rectangle 20"/>
          <p:cNvSpPr>
            <a:spLocks noChangeArrowheads="1"/>
          </p:cNvSpPr>
          <p:nvPr/>
        </p:nvSpPr>
        <p:spPr bwMode="auto">
          <a:xfrm>
            <a:off x="1524000" y="1889125"/>
            <a:ext cx="152400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0431" name="Line 21"/>
          <p:cNvSpPr>
            <a:spLocks noChangeShapeType="1"/>
          </p:cNvSpPr>
          <p:nvPr/>
        </p:nvSpPr>
        <p:spPr bwMode="auto">
          <a:xfrm>
            <a:off x="1524000" y="1889125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Line 22"/>
          <p:cNvSpPr>
            <a:spLocks noChangeShapeType="1"/>
          </p:cNvSpPr>
          <p:nvPr/>
        </p:nvSpPr>
        <p:spPr bwMode="auto">
          <a:xfrm>
            <a:off x="1524000" y="29051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3" name="Line 23"/>
          <p:cNvSpPr>
            <a:spLocks noChangeShapeType="1"/>
          </p:cNvSpPr>
          <p:nvPr/>
        </p:nvSpPr>
        <p:spPr bwMode="auto">
          <a:xfrm>
            <a:off x="1524000" y="393541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4" name="Line 24"/>
          <p:cNvSpPr>
            <a:spLocks noChangeShapeType="1"/>
          </p:cNvSpPr>
          <p:nvPr/>
        </p:nvSpPr>
        <p:spPr bwMode="auto">
          <a:xfrm>
            <a:off x="1524000" y="49657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5" name="Line 25"/>
          <p:cNvSpPr>
            <a:spLocks noChangeShapeType="1"/>
          </p:cNvSpPr>
          <p:nvPr/>
        </p:nvSpPr>
        <p:spPr bwMode="auto">
          <a:xfrm>
            <a:off x="1524000" y="599598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6" name="Line 26"/>
          <p:cNvSpPr>
            <a:spLocks noChangeShapeType="1"/>
          </p:cNvSpPr>
          <p:nvPr/>
        </p:nvSpPr>
        <p:spPr bwMode="auto">
          <a:xfrm>
            <a:off x="1524000" y="1889125"/>
            <a:ext cx="0" cy="41068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7" name="Line 27"/>
          <p:cNvSpPr>
            <a:spLocks noChangeShapeType="1"/>
          </p:cNvSpPr>
          <p:nvPr/>
        </p:nvSpPr>
        <p:spPr bwMode="auto">
          <a:xfrm>
            <a:off x="3048000" y="1889125"/>
            <a:ext cx="0" cy="4106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8" name="Line 28"/>
          <p:cNvSpPr>
            <a:spLocks noChangeShapeType="1"/>
          </p:cNvSpPr>
          <p:nvPr/>
        </p:nvSpPr>
        <p:spPr bwMode="auto">
          <a:xfrm>
            <a:off x="4572000" y="1889125"/>
            <a:ext cx="0" cy="4106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9" name="Line 29"/>
          <p:cNvSpPr>
            <a:spLocks noChangeShapeType="1"/>
          </p:cNvSpPr>
          <p:nvPr/>
        </p:nvSpPr>
        <p:spPr bwMode="auto">
          <a:xfrm>
            <a:off x="6096000" y="1889125"/>
            <a:ext cx="0" cy="4106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40" name="Line 30"/>
          <p:cNvSpPr>
            <a:spLocks noChangeShapeType="1"/>
          </p:cNvSpPr>
          <p:nvPr/>
        </p:nvSpPr>
        <p:spPr bwMode="auto">
          <a:xfrm>
            <a:off x="7620000" y="1889125"/>
            <a:ext cx="0" cy="41068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41" name="Text Box 31"/>
          <p:cNvSpPr txBox="1">
            <a:spLocks noChangeArrowheads="1"/>
          </p:cNvSpPr>
          <p:nvPr/>
        </p:nvSpPr>
        <p:spPr bwMode="auto">
          <a:xfrm>
            <a:off x="1862138" y="2084388"/>
            <a:ext cx="8604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8F8F8"/>
                </a:solidFill>
              </a:rPr>
              <a:t>11:20-</a:t>
            </a:r>
          </a:p>
          <a:p>
            <a:pPr algn="ctr" eaLnBrk="0" hangingPunct="0"/>
            <a:r>
              <a:rPr lang="en-US" sz="2000" b="1">
                <a:solidFill>
                  <a:srgbClr val="F8F8F8"/>
                </a:solidFill>
              </a:rPr>
              <a:t>12:10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246063"/>
            <a:ext cx="5008563" cy="1379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Encore 2 Classes 3-Day Rotation</a:t>
            </a:r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6096000" y="4965700"/>
            <a:ext cx="1524000" cy="1030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Library</a:t>
            </a: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4549775" y="4965700"/>
            <a:ext cx="1600200" cy="1030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Guidance</a:t>
            </a:r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3033713" y="4965700"/>
            <a:ext cx="1609725" cy="1030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Computer</a:t>
            </a:r>
          </a:p>
        </p:txBody>
      </p:sp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6081713" y="3935413"/>
            <a:ext cx="1609725" cy="1030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Computer</a:t>
            </a:r>
          </a:p>
        </p:txBody>
      </p:sp>
      <p:sp>
        <p:nvSpPr>
          <p:cNvPr id="405511" name="Rectangle 7"/>
          <p:cNvSpPr>
            <a:spLocks noChangeArrowheads="1"/>
          </p:cNvSpPr>
          <p:nvPr/>
        </p:nvSpPr>
        <p:spPr bwMode="auto">
          <a:xfrm>
            <a:off x="4572000" y="3935413"/>
            <a:ext cx="1524000" cy="1030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Library</a:t>
            </a:r>
          </a:p>
        </p:txBody>
      </p:sp>
      <p:sp>
        <p:nvSpPr>
          <p:cNvPr id="405512" name="Rectangle 8"/>
          <p:cNvSpPr>
            <a:spLocks noChangeArrowheads="1"/>
          </p:cNvSpPr>
          <p:nvPr/>
        </p:nvSpPr>
        <p:spPr bwMode="auto">
          <a:xfrm>
            <a:off x="3048000" y="3935413"/>
            <a:ext cx="1582738" cy="1030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Guidance</a:t>
            </a:r>
          </a:p>
        </p:txBody>
      </p:sp>
      <p:sp>
        <p:nvSpPr>
          <p:cNvPr id="405513" name="Rectangle 9"/>
          <p:cNvSpPr>
            <a:spLocks noChangeArrowheads="1"/>
          </p:cNvSpPr>
          <p:nvPr/>
        </p:nvSpPr>
        <p:spPr bwMode="auto">
          <a:xfrm>
            <a:off x="6081713" y="2905125"/>
            <a:ext cx="1639887" cy="1030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Guidance</a:t>
            </a:r>
          </a:p>
        </p:txBody>
      </p:sp>
      <p:sp>
        <p:nvSpPr>
          <p:cNvPr id="405514" name="Rectangle 10"/>
          <p:cNvSpPr>
            <a:spLocks noChangeArrowheads="1"/>
          </p:cNvSpPr>
          <p:nvPr/>
        </p:nvSpPr>
        <p:spPr bwMode="auto">
          <a:xfrm>
            <a:off x="4543425" y="2905125"/>
            <a:ext cx="1625600" cy="1030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Computer</a:t>
            </a:r>
          </a:p>
        </p:txBody>
      </p:sp>
      <p:sp>
        <p:nvSpPr>
          <p:cNvPr id="405515" name="Rectangle 11"/>
          <p:cNvSpPr>
            <a:spLocks noChangeArrowheads="1"/>
          </p:cNvSpPr>
          <p:nvPr/>
        </p:nvSpPr>
        <p:spPr bwMode="auto">
          <a:xfrm>
            <a:off x="3048000" y="2905125"/>
            <a:ext cx="1524000" cy="1030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Library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0" y="2905125"/>
            <a:ext cx="1524000" cy="3090863"/>
            <a:chOff x="960" y="1830"/>
            <a:chExt cx="960" cy="1947"/>
          </a:xfrm>
        </p:grpSpPr>
        <p:sp>
          <p:nvSpPr>
            <p:cNvPr id="405517" name="Rectangle 13"/>
            <p:cNvSpPr>
              <a:spLocks noChangeArrowheads="1"/>
            </p:cNvSpPr>
            <p:nvPr/>
          </p:nvSpPr>
          <p:spPr bwMode="auto">
            <a:xfrm>
              <a:off x="960" y="3128"/>
              <a:ext cx="960" cy="6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Teacher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3C</a:t>
              </a:r>
            </a:p>
          </p:txBody>
        </p:sp>
        <p:sp>
          <p:nvSpPr>
            <p:cNvPr id="405518" name="Rectangle 14"/>
            <p:cNvSpPr>
              <a:spLocks noChangeArrowheads="1"/>
            </p:cNvSpPr>
            <p:nvPr/>
          </p:nvSpPr>
          <p:spPr bwMode="auto">
            <a:xfrm>
              <a:off x="960" y="2479"/>
              <a:ext cx="960" cy="6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Teacher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3B</a:t>
              </a:r>
            </a:p>
          </p:txBody>
        </p:sp>
        <p:sp>
          <p:nvSpPr>
            <p:cNvPr id="405519" name="Rectangle 15"/>
            <p:cNvSpPr>
              <a:spLocks noChangeArrowheads="1"/>
            </p:cNvSpPr>
            <p:nvPr/>
          </p:nvSpPr>
          <p:spPr bwMode="auto">
            <a:xfrm>
              <a:off x="960" y="1830"/>
              <a:ext cx="960" cy="6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Teacher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3A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048000" y="1889125"/>
            <a:ext cx="4572000" cy="1016000"/>
            <a:chOff x="1920" y="1190"/>
            <a:chExt cx="2880" cy="640"/>
          </a:xfrm>
        </p:grpSpPr>
        <p:sp>
          <p:nvSpPr>
            <p:cNvPr id="405521" name="Rectangle 17"/>
            <p:cNvSpPr>
              <a:spLocks noChangeArrowheads="1"/>
            </p:cNvSpPr>
            <p:nvPr/>
          </p:nvSpPr>
          <p:spPr bwMode="auto">
            <a:xfrm>
              <a:off x="3840" y="1190"/>
              <a:ext cx="960" cy="64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PD Day 3</a:t>
              </a:r>
            </a:p>
          </p:txBody>
        </p:sp>
        <p:sp>
          <p:nvSpPr>
            <p:cNvPr id="405522" name="Rectangle 18"/>
            <p:cNvSpPr>
              <a:spLocks noChangeArrowheads="1"/>
            </p:cNvSpPr>
            <p:nvPr/>
          </p:nvSpPr>
          <p:spPr bwMode="auto">
            <a:xfrm>
              <a:off x="2880" y="1190"/>
              <a:ext cx="960" cy="64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PD Day 2</a:t>
              </a:r>
            </a:p>
          </p:txBody>
        </p:sp>
        <p:sp>
          <p:nvSpPr>
            <p:cNvPr id="405523" name="Rectangle 19"/>
            <p:cNvSpPr>
              <a:spLocks noChangeArrowheads="1"/>
            </p:cNvSpPr>
            <p:nvPr/>
          </p:nvSpPr>
          <p:spPr bwMode="auto">
            <a:xfrm>
              <a:off x="1920" y="1190"/>
              <a:ext cx="960" cy="64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PD Day 1</a:t>
              </a:r>
            </a:p>
          </p:txBody>
        </p:sp>
      </p:grpSp>
      <p:sp>
        <p:nvSpPr>
          <p:cNvPr id="405524" name="Rectangle 20"/>
          <p:cNvSpPr>
            <a:spLocks noChangeArrowheads="1"/>
          </p:cNvSpPr>
          <p:nvPr/>
        </p:nvSpPr>
        <p:spPr bwMode="auto">
          <a:xfrm>
            <a:off x="1524000" y="1889125"/>
            <a:ext cx="152400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1455" name="Line 21"/>
          <p:cNvSpPr>
            <a:spLocks noChangeShapeType="1"/>
          </p:cNvSpPr>
          <p:nvPr/>
        </p:nvSpPr>
        <p:spPr bwMode="auto">
          <a:xfrm>
            <a:off x="1524000" y="1889125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56" name="Line 22"/>
          <p:cNvSpPr>
            <a:spLocks noChangeShapeType="1"/>
          </p:cNvSpPr>
          <p:nvPr/>
        </p:nvSpPr>
        <p:spPr bwMode="auto">
          <a:xfrm>
            <a:off x="1524000" y="29051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57" name="Line 23"/>
          <p:cNvSpPr>
            <a:spLocks noChangeShapeType="1"/>
          </p:cNvSpPr>
          <p:nvPr/>
        </p:nvSpPr>
        <p:spPr bwMode="auto">
          <a:xfrm>
            <a:off x="1524000" y="393541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58" name="Line 24"/>
          <p:cNvSpPr>
            <a:spLocks noChangeShapeType="1"/>
          </p:cNvSpPr>
          <p:nvPr/>
        </p:nvSpPr>
        <p:spPr bwMode="auto">
          <a:xfrm>
            <a:off x="1524000" y="49657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59" name="Line 25"/>
          <p:cNvSpPr>
            <a:spLocks noChangeShapeType="1"/>
          </p:cNvSpPr>
          <p:nvPr/>
        </p:nvSpPr>
        <p:spPr bwMode="auto">
          <a:xfrm>
            <a:off x="1524000" y="599598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60" name="Line 26"/>
          <p:cNvSpPr>
            <a:spLocks noChangeShapeType="1"/>
          </p:cNvSpPr>
          <p:nvPr/>
        </p:nvSpPr>
        <p:spPr bwMode="auto">
          <a:xfrm>
            <a:off x="1524000" y="1889125"/>
            <a:ext cx="0" cy="41068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61" name="Line 27"/>
          <p:cNvSpPr>
            <a:spLocks noChangeShapeType="1"/>
          </p:cNvSpPr>
          <p:nvPr/>
        </p:nvSpPr>
        <p:spPr bwMode="auto">
          <a:xfrm>
            <a:off x="3048000" y="1889125"/>
            <a:ext cx="0" cy="4106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62" name="Line 28"/>
          <p:cNvSpPr>
            <a:spLocks noChangeShapeType="1"/>
          </p:cNvSpPr>
          <p:nvPr/>
        </p:nvSpPr>
        <p:spPr bwMode="auto">
          <a:xfrm>
            <a:off x="4572000" y="1889125"/>
            <a:ext cx="0" cy="4106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63" name="Line 29"/>
          <p:cNvSpPr>
            <a:spLocks noChangeShapeType="1"/>
          </p:cNvSpPr>
          <p:nvPr/>
        </p:nvSpPr>
        <p:spPr bwMode="auto">
          <a:xfrm>
            <a:off x="6096000" y="1889125"/>
            <a:ext cx="0" cy="4106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64" name="Line 30"/>
          <p:cNvSpPr>
            <a:spLocks noChangeShapeType="1"/>
          </p:cNvSpPr>
          <p:nvPr/>
        </p:nvSpPr>
        <p:spPr bwMode="auto">
          <a:xfrm>
            <a:off x="7620000" y="1889125"/>
            <a:ext cx="0" cy="41068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5535" name="Text Box 31"/>
          <p:cNvSpPr txBox="1">
            <a:spLocks noChangeArrowheads="1"/>
          </p:cNvSpPr>
          <p:nvPr/>
        </p:nvSpPr>
        <p:spPr bwMode="auto">
          <a:xfrm>
            <a:off x="1862138" y="2084388"/>
            <a:ext cx="8604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8F8F8"/>
                </a:solidFill>
              </a:rPr>
              <a:t>11:30-</a:t>
            </a:r>
          </a:p>
          <a:p>
            <a:pPr algn="ctr" eaLnBrk="0" hangingPunct="0"/>
            <a:r>
              <a:rPr lang="en-US" sz="2000" b="1">
                <a:solidFill>
                  <a:srgbClr val="F8F8F8"/>
                </a:solidFill>
              </a:rPr>
              <a:t>12:15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 animBg="1" autoUpdateAnimBg="0"/>
      <p:bldP spid="405507" grpId="0" autoUpdateAnimBg="0"/>
      <p:bldP spid="405508" grpId="0" autoUpdateAnimBg="0"/>
      <p:bldP spid="405509" grpId="0" autoUpdateAnimBg="0"/>
      <p:bldP spid="405510" grpId="0" autoUpdateAnimBg="0"/>
      <p:bldP spid="405511" grpId="0" autoUpdateAnimBg="0"/>
      <p:bldP spid="405512" grpId="0" autoUpdateAnimBg="0"/>
      <p:bldP spid="405513" grpId="0" autoUpdateAnimBg="0"/>
      <p:bldP spid="405514" grpId="0" autoUpdateAnimBg="0"/>
      <p:bldP spid="405515" grpId="0" autoUpdateAnimBg="0"/>
      <p:bldP spid="40553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0700" y="1508125"/>
            <a:ext cx="6535738" cy="48069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Hanover, VA</a:t>
            </a:r>
          </a:p>
        </p:txBody>
      </p:sp>
      <p:sp>
        <p:nvSpPr>
          <p:cNvPr id="62468" name="AutoShape 5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756025" y="3167063"/>
            <a:ext cx="2743200" cy="2057400"/>
          </a:xfrm>
          <a:prstGeom prst="actionButtonForwardNex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800100" y="1847850"/>
            <a:ext cx="7620000" cy="472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800100" y="365125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819150" y="247650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815975" y="3063875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819150" y="4238625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819150" y="482600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819150" y="5413375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800100" y="600075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7691438" y="3668713"/>
            <a:ext cx="69215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F8F8F8"/>
                </a:solidFill>
              </a:rPr>
              <a:t>Plan</a:t>
            </a:r>
          </a:p>
          <a:p>
            <a:pPr eaLnBrk="0" hangingPunct="0"/>
            <a:r>
              <a:rPr lang="en-US" sz="1600" b="1">
                <a:solidFill>
                  <a:srgbClr val="F8F8F8"/>
                </a:solidFill>
              </a:rPr>
              <a:t>Cycle</a:t>
            </a:r>
          </a:p>
        </p:txBody>
      </p:sp>
      <p:sp>
        <p:nvSpPr>
          <p:cNvPr id="63499" name="Text Box 12"/>
          <p:cNvSpPr txBox="1">
            <a:spLocks noChangeArrowheads="1"/>
          </p:cNvSpPr>
          <p:nvPr/>
        </p:nvSpPr>
        <p:spPr bwMode="auto">
          <a:xfrm>
            <a:off x="5461000" y="2500313"/>
            <a:ext cx="66992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</a:rPr>
              <a:t>Plan</a:t>
            </a:r>
          </a:p>
          <a:p>
            <a:pPr algn="ctr" eaLnBrk="0" hangingPunct="0"/>
            <a:r>
              <a:rPr lang="en-US" sz="1600" b="1">
                <a:solidFill>
                  <a:srgbClr val="F8F8F8"/>
                </a:solidFill>
              </a:rPr>
              <a:t>Cycle</a:t>
            </a:r>
            <a:endParaRPr lang="en-US" sz="1200" b="1">
              <a:solidFill>
                <a:srgbClr val="F8F8F8"/>
              </a:solidFill>
            </a:endParaRPr>
          </a:p>
        </p:txBody>
      </p:sp>
      <p:grpSp>
        <p:nvGrpSpPr>
          <p:cNvPr id="63500" name="Group 13"/>
          <p:cNvGrpSpPr>
            <a:grpSpLocks/>
          </p:cNvGrpSpPr>
          <p:nvPr/>
        </p:nvGrpSpPr>
        <p:grpSpPr bwMode="auto">
          <a:xfrm>
            <a:off x="6257925" y="2576513"/>
            <a:ext cx="2058988" cy="368300"/>
            <a:chOff x="3942" y="1623"/>
            <a:chExt cx="1297" cy="232"/>
          </a:xfrm>
        </p:grpSpPr>
        <p:sp>
          <p:nvSpPr>
            <p:cNvPr id="63602" name="Text Box 14"/>
            <p:cNvSpPr txBox="1">
              <a:spLocks noChangeArrowheads="1"/>
            </p:cNvSpPr>
            <p:nvPr/>
          </p:nvSpPr>
          <p:spPr bwMode="auto">
            <a:xfrm>
              <a:off x="3942" y="1623"/>
              <a:ext cx="35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8F8F8"/>
                  </a:solidFill>
                </a:rPr>
                <a:t>M 1</a:t>
              </a:r>
            </a:p>
          </p:txBody>
        </p:sp>
        <p:sp>
          <p:nvSpPr>
            <p:cNvPr id="63603" name="Text Box 15"/>
            <p:cNvSpPr txBox="1">
              <a:spLocks noChangeArrowheads="1"/>
            </p:cNvSpPr>
            <p:nvPr/>
          </p:nvSpPr>
          <p:spPr bwMode="auto">
            <a:xfrm>
              <a:off x="4386" y="1624"/>
              <a:ext cx="40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8F8F8"/>
                  </a:solidFill>
                </a:rPr>
                <a:t>M 2</a:t>
              </a:r>
            </a:p>
          </p:txBody>
        </p:sp>
        <p:sp>
          <p:nvSpPr>
            <p:cNvPr id="63604" name="Text Box 16"/>
            <p:cNvSpPr txBox="1">
              <a:spLocks noChangeArrowheads="1"/>
            </p:cNvSpPr>
            <p:nvPr/>
          </p:nvSpPr>
          <p:spPr bwMode="auto">
            <a:xfrm>
              <a:off x="4887" y="1623"/>
              <a:ext cx="35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8F8F8"/>
                  </a:solidFill>
                </a:rPr>
                <a:t>M 3</a:t>
              </a:r>
            </a:p>
          </p:txBody>
        </p:sp>
      </p:grpSp>
      <p:sp>
        <p:nvSpPr>
          <p:cNvPr id="63501" name="Text Box 17"/>
          <p:cNvSpPr txBox="1">
            <a:spLocks noChangeArrowheads="1"/>
          </p:cNvSpPr>
          <p:nvPr/>
        </p:nvSpPr>
        <p:spPr bwMode="auto">
          <a:xfrm>
            <a:off x="6923088" y="3071813"/>
            <a:ext cx="71437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</a:rPr>
              <a:t>Plan</a:t>
            </a:r>
          </a:p>
          <a:p>
            <a:pPr algn="ctr" eaLnBrk="0" hangingPunct="0"/>
            <a:r>
              <a:rPr lang="en-US" sz="1600" b="1">
                <a:solidFill>
                  <a:srgbClr val="F8F8F8"/>
                </a:solidFill>
              </a:rPr>
              <a:t>Cycle</a:t>
            </a:r>
            <a:r>
              <a:rPr lang="en-US" sz="1400" b="1">
                <a:solidFill>
                  <a:srgbClr val="F8F8F8"/>
                </a:solidFill>
              </a:rPr>
              <a:t> </a:t>
            </a:r>
          </a:p>
        </p:txBody>
      </p:sp>
      <p:sp>
        <p:nvSpPr>
          <p:cNvPr id="63502" name="Text Box 18"/>
          <p:cNvSpPr txBox="1">
            <a:spLocks noChangeArrowheads="1"/>
          </p:cNvSpPr>
          <p:nvPr/>
        </p:nvSpPr>
        <p:spPr bwMode="auto">
          <a:xfrm>
            <a:off x="3932238" y="4856163"/>
            <a:ext cx="66992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</a:rPr>
              <a:t>Plan</a:t>
            </a:r>
          </a:p>
          <a:p>
            <a:pPr algn="ctr" eaLnBrk="0" hangingPunct="0"/>
            <a:r>
              <a:rPr lang="en-US" sz="1600" b="1">
                <a:solidFill>
                  <a:srgbClr val="F8F8F8"/>
                </a:solidFill>
              </a:rPr>
              <a:t>Cycle</a:t>
            </a:r>
            <a:endParaRPr lang="en-US" sz="1400" b="1">
              <a:solidFill>
                <a:srgbClr val="F8F8F8"/>
              </a:solidFill>
            </a:endParaRPr>
          </a:p>
        </p:txBody>
      </p:sp>
      <p:sp>
        <p:nvSpPr>
          <p:cNvPr id="63503" name="Text Box 19"/>
          <p:cNvSpPr txBox="1">
            <a:spLocks noChangeArrowheads="1"/>
          </p:cNvSpPr>
          <p:nvPr/>
        </p:nvSpPr>
        <p:spPr bwMode="auto">
          <a:xfrm>
            <a:off x="3175000" y="5418138"/>
            <a:ext cx="71437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</a:rPr>
              <a:t>Plan</a:t>
            </a:r>
          </a:p>
          <a:p>
            <a:pPr algn="ctr" eaLnBrk="0" hangingPunct="0"/>
            <a:r>
              <a:rPr lang="en-US" sz="1600" b="1">
                <a:solidFill>
                  <a:srgbClr val="F8F8F8"/>
                </a:solidFill>
              </a:rPr>
              <a:t>Cycle</a:t>
            </a:r>
            <a:r>
              <a:rPr lang="en-US" sz="1400" b="1">
                <a:solidFill>
                  <a:srgbClr val="F8F8F8"/>
                </a:solidFill>
              </a:rPr>
              <a:t> </a:t>
            </a:r>
          </a:p>
        </p:txBody>
      </p:sp>
      <p:sp>
        <p:nvSpPr>
          <p:cNvPr id="63504" name="Text Box 20"/>
          <p:cNvSpPr txBox="1">
            <a:spLocks noChangeArrowheads="1"/>
          </p:cNvSpPr>
          <p:nvPr/>
        </p:nvSpPr>
        <p:spPr bwMode="auto">
          <a:xfrm>
            <a:off x="1673225" y="5965825"/>
            <a:ext cx="14271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8F8F8"/>
                </a:solidFill>
              </a:rPr>
              <a:t>Professional Deveopment</a:t>
            </a:r>
            <a:endParaRPr lang="en-US" sz="1200" b="1">
              <a:solidFill>
                <a:srgbClr val="F8F8F8"/>
              </a:solidFill>
            </a:endParaRPr>
          </a:p>
        </p:txBody>
      </p:sp>
      <p:grpSp>
        <p:nvGrpSpPr>
          <p:cNvPr id="63505" name="Group 21"/>
          <p:cNvGrpSpPr>
            <a:grpSpLocks/>
          </p:cNvGrpSpPr>
          <p:nvPr/>
        </p:nvGrpSpPr>
        <p:grpSpPr bwMode="auto">
          <a:xfrm>
            <a:off x="777875" y="2566988"/>
            <a:ext cx="804863" cy="3863975"/>
            <a:chOff x="490" y="1617"/>
            <a:chExt cx="507" cy="2434"/>
          </a:xfrm>
        </p:grpSpPr>
        <p:sp>
          <p:nvSpPr>
            <p:cNvPr id="63595" name="Text Box 22"/>
            <p:cNvSpPr txBox="1">
              <a:spLocks noChangeArrowheads="1"/>
            </p:cNvSpPr>
            <p:nvPr/>
          </p:nvSpPr>
          <p:spPr bwMode="auto">
            <a:xfrm>
              <a:off x="505" y="1617"/>
              <a:ext cx="47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F8F8F8"/>
                  </a:solidFill>
                </a:rPr>
                <a:t>Kind.</a:t>
              </a:r>
            </a:p>
          </p:txBody>
        </p:sp>
        <p:sp>
          <p:nvSpPr>
            <p:cNvPr id="63596" name="Text Box 23"/>
            <p:cNvSpPr txBox="1">
              <a:spLocks noChangeArrowheads="1"/>
            </p:cNvSpPr>
            <p:nvPr/>
          </p:nvSpPr>
          <p:spPr bwMode="auto">
            <a:xfrm>
              <a:off x="521" y="1983"/>
              <a:ext cx="44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FFFF00"/>
                  </a:solidFill>
                </a:rPr>
                <a:t>Gr. 1</a:t>
              </a:r>
            </a:p>
          </p:txBody>
        </p:sp>
        <p:sp>
          <p:nvSpPr>
            <p:cNvPr id="63597" name="Text Box 24"/>
            <p:cNvSpPr txBox="1">
              <a:spLocks noChangeArrowheads="1"/>
            </p:cNvSpPr>
            <p:nvPr/>
          </p:nvSpPr>
          <p:spPr bwMode="auto">
            <a:xfrm>
              <a:off x="521" y="3081"/>
              <a:ext cx="44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FFC000"/>
                  </a:solidFill>
                </a:rPr>
                <a:t>Gr. 4</a:t>
              </a:r>
            </a:p>
          </p:txBody>
        </p:sp>
        <p:sp>
          <p:nvSpPr>
            <p:cNvPr id="63598" name="Text Box 25"/>
            <p:cNvSpPr txBox="1">
              <a:spLocks noChangeArrowheads="1"/>
            </p:cNvSpPr>
            <p:nvPr/>
          </p:nvSpPr>
          <p:spPr bwMode="auto">
            <a:xfrm>
              <a:off x="521" y="3447"/>
              <a:ext cx="44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FF66FF"/>
                  </a:solidFill>
                </a:rPr>
                <a:t>Gr. 5</a:t>
              </a:r>
            </a:p>
          </p:txBody>
        </p:sp>
        <p:sp>
          <p:nvSpPr>
            <p:cNvPr id="63599" name="Text Box 26"/>
            <p:cNvSpPr txBox="1">
              <a:spLocks noChangeArrowheads="1"/>
            </p:cNvSpPr>
            <p:nvPr/>
          </p:nvSpPr>
          <p:spPr bwMode="auto">
            <a:xfrm>
              <a:off x="490" y="3839"/>
              <a:ext cx="50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</a:rPr>
                <a:t>Encore</a:t>
              </a:r>
              <a:endParaRPr lang="en-US" sz="2000" b="1">
                <a:solidFill>
                  <a:srgbClr val="F8F8F8"/>
                </a:solidFill>
              </a:endParaRPr>
            </a:p>
          </p:txBody>
        </p:sp>
        <p:sp>
          <p:nvSpPr>
            <p:cNvPr id="63600" name="Text Box 27"/>
            <p:cNvSpPr txBox="1">
              <a:spLocks noChangeArrowheads="1"/>
            </p:cNvSpPr>
            <p:nvPr/>
          </p:nvSpPr>
          <p:spPr bwMode="auto">
            <a:xfrm>
              <a:off x="521" y="2715"/>
              <a:ext cx="44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FF0000"/>
                  </a:solidFill>
                </a:rPr>
                <a:t>Gr. 3</a:t>
              </a:r>
            </a:p>
          </p:txBody>
        </p:sp>
        <p:sp>
          <p:nvSpPr>
            <p:cNvPr id="63601" name="Text Box 28"/>
            <p:cNvSpPr txBox="1">
              <a:spLocks noChangeArrowheads="1"/>
            </p:cNvSpPr>
            <p:nvPr/>
          </p:nvSpPr>
          <p:spPr bwMode="auto">
            <a:xfrm>
              <a:off x="521" y="2349"/>
              <a:ext cx="44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00FFFF"/>
                  </a:solidFill>
                </a:rPr>
                <a:t>Gr. 2</a:t>
              </a:r>
            </a:p>
          </p:txBody>
        </p:sp>
      </p:grpSp>
      <p:sp>
        <p:nvSpPr>
          <p:cNvPr id="63506" name="Rectangle 29"/>
          <p:cNvSpPr>
            <a:spLocks noChangeArrowheads="1"/>
          </p:cNvSpPr>
          <p:nvPr/>
        </p:nvSpPr>
        <p:spPr bwMode="auto">
          <a:xfrm>
            <a:off x="6202363" y="4243388"/>
            <a:ext cx="66992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8F8F8"/>
                </a:solidFill>
              </a:rPr>
              <a:t>Plan</a:t>
            </a:r>
          </a:p>
          <a:p>
            <a:pPr algn="ctr" eaLnBrk="0" hangingPunct="0"/>
            <a:r>
              <a:rPr lang="en-US" sz="1600" b="1">
                <a:solidFill>
                  <a:srgbClr val="F8F8F8"/>
                </a:solidFill>
              </a:rPr>
              <a:t>Cycle</a:t>
            </a:r>
          </a:p>
        </p:txBody>
      </p:sp>
      <p:sp>
        <p:nvSpPr>
          <p:cNvPr id="63507" name="Rectangle 30"/>
          <p:cNvSpPr>
            <a:spLocks noChangeArrowheads="1"/>
          </p:cNvSpPr>
          <p:nvPr/>
        </p:nvSpPr>
        <p:spPr bwMode="auto">
          <a:xfrm>
            <a:off x="3095625" y="6062663"/>
            <a:ext cx="706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FF66FF"/>
                </a:solidFill>
              </a:rPr>
              <a:t>Gr. 5</a:t>
            </a:r>
          </a:p>
        </p:txBody>
      </p:sp>
      <p:sp>
        <p:nvSpPr>
          <p:cNvPr id="63508" name="Rectangle 31"/>
          <p:cNvSpPr>
            <a:spLocks noChangeArrowheads="1"/>
          </p:cNvSpPr>
          <p:nvPr/>
        </p:nvSpPr>
        <p:spPr bwMode="auto">
          <a:xfrm>
            <a:off x="3844925" y="6062663"/>
            <a:ext cx="706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FFC000"/>
                </a:solidFill>
              </a:rPr>
              <a:t>Gr. 4</a:t>
            </a:r>
          </a:p>
        </p:txBody>
      </p:sp>
      <p:grpSp>
        <p:nvGrpSpPr>
          <p:cNvPr id="63509" name="Group 32"/>
          <p:cNvGrpSpPr>
            <a:grpSpLocks/>
          </p:cNvGrpSpPr>
          <p:nvPr/>
        </p:nvGrpSpPr>
        <p:grpSpPr bwMode="auto">
          <a:xfrm>
            <a:off x="3943350" y="2503488"/>
            <a:ext cx="711200" cy="1085850"/>
            <a:chOff x="2663" y="1577"/>
            <a:chExt cx="448" cy="684"/>
          </a:xfrm>
        </p:grpSpPr>
        <p:sp>
          <p:nvSpPr>
            <p:cNvPr id="63593" name="Text Box 33"/>
            <p:cNvSpPr txBox="1">
              <a:spLocks noChangeArrowheads="1"/>
            </p:cNvSpPr>
            <p:nvPr/>
          </p:nvSpPr>
          <p:spPr bwMode="auto">
            <a:xfrm>
              <a:off x="2663" y="1577"/>
              <a:ext cx="43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</a:rPr>
                <a:t>L/R</a:t>
              </a:r>
            </a:p>
          </p:txBody>
        </p:sp>
        <p:sp>
          <p:nvSpPr>
            <p:cNvPr id="63594" name="Text Box 34"/>
            <p:cNvSpPr txBox="1">
              <a:spLocks noChangeArrowheads="1"/>
            </p:cNvSpPr>
            <p:nvPr/>
          </p:nvSpPr>
          <p:spPr bwMode="auto">
            <a:xfrm>
              <a:off x="2675" y="1973"/>
              <a:ext cx="43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</a:rPr>
                <a:t>R/L</a:t>
              </a:r>
            </a:p>
          </p:txBody>
        </p:sp>
      </p:grpSp>
      <p:grpSp>
        <p:nvGrpSpPr>
          <p:cNvPr id="63510" name="Group 35"/>
          <p:cNvGrpSpPr>
            <a:grpSpLocks/>
          </p:cNvGrpSpPr>
          <p:nvPr/>
        </p:nvGrpSpPr>
        <p:grpSpPr bwMode="auto">
          <a:xfrm>
            <a:off x="1687513" y="4348163"/>
            <a:ext cx="2170112" cy="366712"/>
            <a:chOff x="1063" y="2739"/>
            <a:chExt cx="1367" cy="231"/>
          </a:xfrm>
        </p:grpSpPr>
        <p:sp>
          <p:nvSpPr>
            <p:cNvPr id="63590" name="Text Box 36"/>
            <p:cNvSpPr txBox="1">
              <a:spLocks noChangeArrowheads="1"/>
            </p:cNvSpPr>
            <p:nvPr/>
          </p:nvSpPr>
          <p:spPr bwMode="auto">
            <a:xfrm>
              <a:off x="1063" y="2739"/>
              <a:ext cx="4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0000"/>
                  </a:solidFill>
                </a:rPr>
                <a:t>LA 1</a:t>
              </a:r>
            </a:p>
          </p:txBody>
        </p:sp>
        <p:sp>
          <p:nvSpPr>
            <p:cNvPr id="63591" name="Text Box 37"/>
            <p:cNvSpPr txBox="1">
              <a:spLocks noChangeArrowheads="1"/>
            </p:cNvSpPr>
            <p:nvPr/>
          </p:nvSpPr>
          <p:spPr bwMode="auto">
            <a:xfrm>
              <a:off x="1542" y="2739"/>
              <a:ext cx="4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0000"/>
                  </a:solidFill>
                </a:rPr>
                <a:t>LA 2</a:t>
              </a:r>
            </a:p>
          </p:txBody>
        </p:sp>
        <p:sp>
          <p:nvSpPr>
            <p:cNvPr id="63592" name="Text Box 38"/>
            <p:cNvSpPr txBox="1">
              <a:spLocks noChangeArrowheads="1"/>
            </p:cNvSpPr>
            <p:nvPr/>
          </p:nvSpPr>
          <p:spPr bwMode="auto">
            <a:xfrm>
              <a:off x="2014" y="2739"/>
              <a:ext cx="4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0000"/>
                  </a:solidFill>
                </a:rPr>
                <a:t>LA 3</a:t>
              </a:r>
            </a:p>
          </p:txBody>
        </p:sp>
      </p:grpSp>
      <p:grpSp>
        <p:nvGrpSpPr>
          <p:cNvPr id="63511" name="Group 39"/>
          <p:cNvGrpSpPr>
            <a:grpSpLocks/>
          </p:cNvGrpSpPr>
          <p:nvPr/>
        </p:nvGrpSpPr>
        <p:grpSpPr bwMode="auto">
          <a:xfrm>
            <a:off x="1687513" y="3795713"/>
            <a:ext cx="2170112" cy="366712"/>
            <a:chOff x="1063" y="2391"/>
            <a:chExt cx="1367" cy="231"/>
          </a:xfrm>
        </p:grpSpPr>
        <p:sp>
          <p:nvSpPr>
            <p:cNvPr id="63587" name="Text Box 40"/>
            <p:cNvSpPr txBox="1">
              <a:spLocks noChangeArrowheads="1"/>
            </p:cNvSpPr>
            <p:nvPr/>
          </p:nvSpPr>
          <p:spPr bwMode="auto">
            <a:xfrm>
              <a:off x="1063" y="2391"/>
              <a:ext cx="4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FFFF"/>
                  </a:solidFill>
                </a:rPr>
                <a:t>LA 1</a:t>
              </a:r>
            </a:p>
          </p:txBody>
        </p:sp>
        <p:sp>
          <p:nvSpPr>
            <p:cNvPr id="63588" name="Text Box 41"/>
            <p:cNvSpPr txBox="1">
              <a:spLocks noChangeArrowheads="1"/>
            </p:cNvSpPr>
            <p:nvPr/>
          </p:nvSpPr>
          <p:spPr bwMode="auto">
            <a:xfrm>
              <a:off x="1542" y="2391"/>
              <a:ext cx="4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FFFF"/>
                  </a:solidFill>
                </a:rPr>
                <a:t>LA 2</a:t>
              </a:r>
            </a:p>
          </p:txBody>
        </p:sp>
        <p:sp>
          <p:nvSpPr>
            <p:cNvPr id="63589" name="Text Box 42"/>
            <p:cNvSpPr txBox="1">
              <a:spLocks noChangeArrowheads="1"/>
            </p:cNvSpPr>
            <p:nvPr/>
          </p:nvSpPr>
          <p:spPr bwMode="auto">
            <a:xfrm>
              <a:off x="2014" y="2391"/>
              <a:ext cx="4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FFFF"/>
                  </a:solidFill>
                </a:rPr>
                <a:t>LA 3</a:t>
              </a:r>
            </a:p>
          </p:txBody>
        </p:sp>
      </p:grpSp>
      <p:sp>
        <p:nvSpPr>
          <p:cNvPr id="63512" name="Text Box 43"/>
          <p:cNvSpPr txBox="1">
            <a:spLocks noChangeArrowheads="1"/>
          </p:cNvSpPr>
          <p:nvPr/>
        </p:nvSpPr>
        <p:spPr bwMode="auto">
          <a:xfrm>
            <a:off x="1687513" y="5548313"/>
            <a:ext cx="6604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66FF"/>
                </a:solidFill>
              </a:rPr>
              <a:t>LA 1</a:t>
            </a:r>
          </a:p>
        </p:txBody>
      </p:sp>
      <p:sp>
        <p:nvSpPr>
          <p:cNvPr id="63513" name="Text Box 44"/>
          <p:cNvSpPr txBox="1">
            <a:spLocks noChangeArrowheads="1"/>
          </p:cNvSpPr>
          <p:nvPr/>
        </p:nvSpPr>
        <p:spPr bwMode="auto">
          <a:xfrm>
            <a:off x="2454275" y="5548313"/>
            <a:ext cx="6604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66FF"/>
                </a:solidFill>
              </a:rPr>
              <a:t>LA 2</a:t>
            </a:r>
          </a:p>
        </p:txBody>
      </p:sp>
      <p:sp>
        <p:nvSpPr>
          <p:cNvPr id="63514" name="Text Box 45"/>
          <p:cNvSpPr txBox="1">
            <a:spLocks noChangeArrowheads="1"/>
          </p:cNvSpPr>
          <p:nvPr/>
        </p:nvSpPr>
        <p:spPr bwMode="auto">
          <a:xfrm>
            <a:off x="3968750" y="5548313"/>
            <a:ext cx="6604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66FF"/>
                </a:solidFill>
              </a:rPr>
              <a:t>LA 3</a:t>
            </a:r>
          </a:p>
        </p:txBody>
      </p:sp>
      <p:grpSp>
        <p:nvGrpSpPr>
          <p:cNvPr id="63515" name="Group 46"/>
          <p:cNvGrpSpPr>
            <a:grpSpLocks/>
          </p:cNvGrpSpPr>
          <p:nvPr/>
        </p:nvGrpSpPr>
        <p:grpSpPr bwMode="auto">
          <a:xfrm>
            <a:off x="5516563" y="3205163"/>
            <a:ext cx="2800350" cy="368300"/>
            <a:chOff x="3475" y="2019"/>
            <a:chExt cx="1764" cy="232"/>
          </a:xfrm>
        </p:grpSpPr>
        <p:sp>
          <p:nvSpPr>
            <p:cNvPr id="63584" name="Text Box 47"/>
            <p:cNvSpPr txBox="1">
              <a:spLocks noChangeArrowheads="1"/>
            </p:cNvSpPr>
            <p:nvPr/>
          </p:nvSpPr>
          <p:spPr bwMode="auto">
            <a:xfrm>
              <a:off x="3475" y="2019"/>
              <a:ext cx="35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FF00"/>
                  </a:solidFill>
                </a:rPr>
                <a:t>M 1</a:t>
              </a:r>
            </a:p>
          </p:txBody>
        </p:sp>
        <p:sp>
          <p:nvSpPr>
            <p:cNvPr id="63585" name="Text Box 48"/>
            <p:cNvSpPr txBox="1">
              <a:spLocks noChangeArrowheads="1"/>
            </p:cNvSpPr>
            <p:nvPr/>
          </p:nvSpPr>
          <p:spPr bwMode="auto">
            <a:xfrm>
              <a:off x="3918" y="2020"/>
              <a:ext cx="40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FF00"/>
                  </a:solidFill>
                </a:rPr>
                <a:t>M 2</a:t>
              </a:r>
            </a:p>
          </p:txBody>
        </p:sp>
        <p:sp>
          <p:nvSpPr>
            <p:cNvPr id="63586" name="Text Box 49"/>
            <p:cNvSpPr txBox="1">
              <a:spLocks noChangeArrowheads="1"/>
            </p:cNvSpPr>
            <p:nvPr/>
          </p:nvSpPr>
          <p:spPr bwMode="auto">
            <a:xfrm>
              <a:off x="4887" y="2019"/>
              <a:ext cx="35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FF00"/>
                  </a:solidFill>
                </a:rPr>
                <a:t>M 3</a:t>
              </a:r>
            </a:p>
          </p:txBody>
        </p:sp>
      </p:grpSp>
      <p:grpSp>
        <p:nvGrpSpPr>
          <p:cNvPr id="63516" name="Group 50"/>
          <p:cNvGrpSpPr>
            <a:grpSpLocks/>
          </p:cNvGrpSpPr>
          <p:nvPr/>
        </p:nvGrpSpPr>
        <p:grpSpPr bwMode="auto">
          <a:xfrm>
            <a:off x="4652963" y="3703638"/>
            <a:ext cx="711200" cy="1085850"/>
            <a:chOff x="3167" y="2333"/>
            <a:chExt cx="448" cy="684"/>
          </a:xfrm>
        </p:grpSpPr>
        <p:sp>
          <p:nvSpPr>
            <p:cNvPr id="63582" name="Text Box 51"/>
            <p:cNvSpPr txBox="1">
              <a:spLocks noChangeArrowheads="1"/>
            </p:cNvSpPr>
            <p:nvPr/>
          </p:nvSpPr>
          <p:spPr bwMode="auto">
            <a:xfrm>
              <a:off x="3167" y="2333"/>
              <a:ext cx="43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</a:rPr>
                <a:t>R/L</a:t>
              </a:r>
            </a:p>
          </p:txBody>
        </p:sp>
        <p:sp>
          <p:nvSpPr>
            <p:cNvPr id="63583" name="Text Box 52"/>
            <p:cNvSpPr txBox="1">
              <a:spLocks noChangeArrowheads="1"/>
            </p:cNvSpPr>
            <p:nvPr/>
          </p:nvSpPr>
          <p:spPr bwMode="auto">
            <a:xfrm>
              <a:off x="3179" y="2729"/>
              <a:ext cx="43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</a:rPr>
                <a:t>L/R</a:t>
              </a:r>
            </a:p>
          </p:txBody>
        </p:sp>
      </p:grpSp>
      <p:grpSp>
        <p:nvGrpSpPr>
          <p:cNvPr id="63517" name="Group 53"/>
          <p:cNvGrpSpPr>
            <a:grpSpLocks/>
          </p:cNvGrpSpPr>
          <p:nvPr/>
        </p:nvGrpSpPr>
        <p:grpSpPr bwMode="auto">
          <a:xfrm>
            <a:off x="5438775" y="4884738"/>
            <a:ext cx="711200" cy="1085850"/>
            <a:chOff x="3683" y="3077"/>
            <a:chExt cx="448" cy="684"/>
          </a:xfrm>
        </p:grpSpPr>
        <p:sp>
          <p:nvSpPr>
            <p:cNvPr id="63580" name="Text Box 54"/>
            <p:cNvSpPr txBox="1">
              <a:spLocks noChangeArrowheads="1"/>
            </p:cNvSpPr>
            <p:nvPr/>
          </p:nvSpPr>
          <p:spPr bwMode="auto">
            <a:xfrm>
              <a:off x="3683" y="3077"/>
              <a:ext cx="43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</a:rPr>
                <a:t>L/R</a:t>
              </a:r>
            </a:p>
          </p:txBody>
        </p:sp>
        <p:sp>
          <p:nvSpPr>
            <p:cNvPr id="63581" name="Text Box 55"/>
            <p:cNvSpPr txBox="1">
              <a:spLocks noChangeArrowheads="1"/>
            </p:cNvSpPr>
            <p:nvPr/>
          </p:nvSpPr>
          <p:spPr bwMode="auto">
            <a:xfrm>
              <a:off x="3695" y="3473"/>
              <a:ext cx="43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</a:rPr>
                <a:t>R/L</a:t>
              </a:r>
            </a:p>
          </p:txBody>
        </p:sp>
      </p:grpSp>
      <p:sp>
        <p:nvSpPr>
          <p:cNvPr id="63518" name="Text Box 56"/>
          <p:cNvSpPr txBox="1">
            <a:spLocks noChangeArrowheads="1"/>
          </p:cNvSpPr>
          <p:nvPr/>
        </p:nvSpPr>
        <p:spPr bwMode="auto">
          <a:xfrm>
            <a:off x="4638675" y="6042025"/>
            <a:ext cx="692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</a:rPr>
              <a:t>L/R</a:t>
            </a:r>
          </a:p>
        </p:txBody>
      </p:sp>
      <p:grpSp>
        <p:nvGrpSpPr>
          <p:cNvPr id="63519" name="Group 57"/>
          <p:cNvGrpSpPr>
            <a:grpSpLocks/>
          </p:cNvGrpSpPr>
          <p:nvPr/>
        </p:nvGrpSpPr>
        <p:grpSpPr bwMode="auto">
          <a:xfrm>
            <a:off x="5514975" y="3778250"/>
            <a:ext cx="2043113" cy="384175"/>
            <a:chOff x="3474" y="2380"/>
            <a:chExt cx="1287" cy="242"/>
          </a:xfrm>
        </p:grpSpPr>
        <p:sp>
          <p:nvSpPr>
            <p:cNvPr id="63577" name="Text Box 58"/>
            <p:cNvSpPr txBox="1">
              <a:spLocks noChangeArrowheads="1"/>
            </p:cNvSpPr>
            <p:nvPr/>
          </p:nvSpPr>
          <p:spPr bwMode="auto">
            <a:xfrm>
              <a:off x="3474" y="2391"/>
              <a:ext cx="35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FFFF"/>
                  </a:solidFill>
                </a:rPr>
                <a:t>M 1</a:t>
              </a:r>
            </a:p>
          </p:txBody>
        </p:sp>
        <p:sp>
          <p:nvSpPr>
            <p:cNvPr id="63578" name="Text Box 59"/>
            <p:cNvSpPr txBox="1">
              <a:spLocks noChangeArrowheads="1"/>
            </p:cNvSpPr>
            <p:nvPr/>
          </p:nvSpPr>
          <p:spPr bwMode="auto">
            <a:xfrm>
              <a:off x="3918" y="2380"/>
              <a:ext cx="40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FFFF"/>
                  </a:solidFill>
                </a:rPr>
                <a:t>M 2</a:t>
              </a:r>
            </a:p>
          </p:txBody>
        </p:sp>
        <p:sp>
          <p:nvSpPr>
            <p:cNvPr id="63579" name="Text Box 60"/>
            <p:cNvSpPr txBox="1">
              <a:spLocks noChangeArrowheads="1"/>
            </p:cNvSpPr>
            <p:nvPr/>
          </p:nvSpPr>
          <p:spPr bwMode="auto">
            <a:xfrm>
              <a:off x="4409" y="2381"/>
              <a:ext cx="35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FFFF"/>
                  </a:solidFill>
                </a:rPr>
                <a:t>M 3</a:t>
              </a:r>
            </a:p>
          </p:txBody>
        </p:sp>
      </p:grpSp>
      <p:grpSp>
        <p:nvGrpSpPr>
          <p:cNvPr id="63520" name="Group 61"/>
          <p:cNvGrpSpPr>
            <a:grpSpLocks/>
          </p:cNvGrpSpPr>
          <p:nvPr/>
        </p:nvGrpSpPr>
        <p:grpSpPr bwMode="auto">
          <a:xfrm>
            <a:off x="5514975" y="4348163"/>
            <a:ext cx="2801938" cy="387350"/>
            <a:chOff x="3474" y="2739"/>
            <a:chExt cx="1765" cy="244"/>
          </a:xfrm>
        </p:grpSpPr>
        <p:sp>
          <p:nvSpPr>
            <p:cNvPr id="63574" name="Text Box 62"/>
            <p:cNvSpPr txBox="1">
              <a:spLocks noChangeArrowheads="1"/>
            </p:cNvSpPr>
            <p:nvPr/>
          </p:nvSpPr>
          <p:spPr bwMode="auto">
            <a:xfrm>
              <a:off x="4887" y="2739"/>
              <a:ext cx="35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0000"/>
                  </a:solidFill>
                </a:rPr>
                <a:t>M 3</a:t>
              </a:r>
            </a:p>
          </p:txBody>
        </p:sp>
        <p:sp>
          <p:nvSpPr>
            <p:cNvPr id="63575" name="Text Box 63"/>
            <p:cNvSpPr txBox="1">
              <a:spLocks noChangeArrowheads="1"/>
            </p:cNvSpPr>
            <p:nvPr/>
          </p:nvSpPr>
          <p:spPr bwMode="auto">
            <a:xfrm>
              <a:off x="3474" y="2739"/>
              <a:ext cx="35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0000"/>
                  </a:solidFill>
                </a:rPr>
                <a:t>M 1</a:t>
              </a:r>
            </a:p>
          </p:txBody>
        </p:sp>
        <p:sp>
          <p:nvSpPr>
            <p:cNvPr id="63576" name="Text Box 64"/>
            <p:cNvSpPr txBox="1">
              <a:spLocks noChangeArrowheads="1"/>
            </p:cNvSpPr>
            <p:nvPr/>
          </p:nvSpPr>
          <p:spPr bwMode="auto">
            <a:xfrm>
              <a:off x="4386" y="2752"/>
              <a:ext cx="40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0000"/>
                  </a:solidFill>
                </a:rPr>
                <a:t>M 2</a:t>
              </a:r>
            </a:p>
          </p:txBody>
        </p:sp>
      </p:grpSp>
      <p:grpSp>
        <p:nvGrpSpPr>
          <p:cNvPr id="63521" name="Group 65"/>
          <p:cNvGrpSpPr>
            <a:grpSpLocks/>
          </p:cNvGrpSpPr>
          <p:nvPr/>
        </p:nvGrpSpPr>
        <p:grpSpPr bwMode="auto">
          <a:xfrm>
            <a:off x="4729163" y="4938713"/>
            <a:ext cx="2828925" cy="385762"/>
            <a:chOff x="2979" y="3111"/>
            <a:chExt cx="1782" cy="243"/>
          </a:xfrm>
        </p:grpSpPr>
        <p:sp>
          <p:nvSpPr>
            <p:cNvPr id="63571" name="Text Box 66"/>
            <p:cNvSpPr txBox="1">
              <a:spLocks noChangeArrowheads="1"/>
            </p:cNvSpPr>
            <p:nvPr/>
          </p:nvSpPr>
          <p:spPr bwMode="auto">
            <a:xfrm>
              <a:off x="4409" y="3111"/>
              <a:ext cx="35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C000"/>
                  </a:solidFill>
                </a:rPr>
                <a:t>M 3</a:t>
              </a:r>
            </a:p>
          </p:txBody>
        </p:sp>
        <p:sp>
          <p:nvSpPr>
            <p:cNvPr id="63572" name="Text Box 67"/>
            <p:cNvSpPr txBox="1">
              <a:spLocks noChangeArrowheads="1"/>
            </p:cNvSpPr>
            <p:nvPr/>
          </p:nvSpPr>
          <p:spPr bwMode="auto">
            <a:xfrm>
              <a:off x="2979" y="3123"/>
              <a:ext cx="35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C000"/>
                  </a:solidFill>
                </a:rPr>
                <a:t>M 1</a:t>
              </a:r>
            </a:p>
          </p:txBody>
        </p:sp>
        <p:sp>
          <p:nvSpPr>
            <p:cNvPr id="63573" name="Text Box 68"/>
            <p:cNvSpPr txBox="1">
              <a:spLocks noChangeArrowheads="1"/>
            </p:cNvSpPr>
            <p:nvPr/>
          </p:nvSpPr>
          <p:spPr bwMode="auto">
            <a:xfrm>
              <a:off x="3918" y="3112"/>
              <a:ext cx="40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C000"/>
                  </a:solidFill>
                </a:rPr>
                <a:t>M 2</a:t>
              </a:r>
            </a:p>
          </p:txBody>
        </p:sp>
      </p:grpSp>
      <p:sp>
        <p:nvSpPr>
          <p:cNvPr id="63522" name="Text Box 69"/>
          <p:cNvSpPr txBox="1">
            <a:spLocks noChangeArrowheads="1"/>
          </p:cNvSpPr>
          <p:nvPr/>
        </p:nvSpPr>
        <p:spPr bwMode="auto">
          <a:xfrm>
            <a:off x="1687513" y="4957763"/>
            <a:ext cx="6604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C000"/>
                </a:solidFill>
              </a:rPr>
              <a:t>LA 1</a:t>
            </a:r>
          </a:p>
        </p:txBody>
      </p:sp>
      <p:sp>
        <p:nvSpPr>
          <p:cNvPr id="63523" name="Text Box 70"/>
          <p:cNvSpPr txBox="1">
            <a:spLocks noChangeArrowheads="1"/>
          </p:cNvSpPr>
          <p:nvPr/>
        </p:nvSpPr>
        <p:spPr bwMode="auto">
          <a:xfrm>
            <a:off x="2447925" y="4957763"/>
            <a:ext cx="6604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C000"/>
                </a:solidFill>
              </a:rPr>
              <a:t>LA 2</a:t>
            </a:r>
          </a:p>
        </p:txBody>
      </p:sp>
      <p:sp>
        <p:nvSpPr>
          <p:cNvPr id="63524" name="Text Box 71"/>
          <p:cNvSpPr txBox="1">
            <a:spLocks noChangeArrowheads="1"/>
          </p:cNvSpPr>
          <p:nvPr/>
        </p:nvSpPr>
        <p:spPr bwMode="auto">
          <a:xfrm>
            <a:off x="3200400" y="4972050"/>
            <a:ext cx="660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C000"/>
                </a:solidFill>
              </a:rPr>
              <a:t>LA 3</a:t>
            </a:r>
          </a:p>
        </p:txBody>
      </p:sp>
      <p:grpSp>
        <p:nvGrpSpPr>
          <p:cNvPr id="63525" name="Group 72"/>
          <p:cNvGrpSpPr>
            <a:grpSpLocks/>
          </p:cNvGrpSpPr>
          <p:nvPr/>
        </p:nvGrpSpPr>
        <p:grpSpPr bwMode="auto">
          <a:xfrm>
            <a:off x="4729163" y="5529263"/>
            <a:ext cx="2828925" cy="387350"/>
            <a:chOff x="2979" y="3483"/>
            <a:chExt cx="1782" cy="244"/>
          </a:xfrm>
        </p:grpSpPr>
        <p:sp>
          <p:nvSpPr>
            <p:cNvPr id="63568" name="Text Box 73"/>
            <p:cNvSpPr txBox="1">
              <a:spLocks noChangeArrowheads="1"/>
            </p:cNvSpPr>
            <p:nvPr/>
          </p:nvSpPr>
          <p:spPr bwMode="auto">
            <a:xfrm>
              <a:off x="4409" y="3495"/>
              <a:ext cx="35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66FF"/>
                  </a:solidFill>
                </a:rPr>
                <a:t>M 3</a:t>
              </a:r>
            </a:p>
          </p:txBody>
        </p:sp>
        <p:sp>
          <p:nvSpPr>
            <p:cNvPr id="63569" name="Text Box 74"/>
            <p:cNvSpPr txBox="1">
              <a:spLocks noChangeArrowheads="1"/>
            </p:cNvSpPr>
            <p:nvPr/>
          </p:nvSpPr>
          <p:spPr bwMode="auto">
            <a:xfrm>
              <a:off x="2979" y="3483"/>
              <a:ext cx="35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66FF"/>
                  </a:solidFill>
                </a:rPr>
                <a:t>M 1</a:t>
              </a:r>
            </a:p>
          </p:txBody>
        </p:sp>
        <p:sp>
          <p:nvSpPr>
            <p:cNvPr id="63570" name="Text Box 75"/>
            <p:cNvSpPr txBox="1">
              <a:spLocks noChangeArrowheads="1"/>
            </p:cNvSpPr>
            <p:nvPr/>
          </p:nvSpPr>
          <p:spPr bwMode="auto">
            <a:xfrm>
              <a:off x="3918" y="3496"/>
              <a:ext cx="40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66FF"/>
                  </a:solidFill>
                </a:rPr>
                <a:t>M 2</a:t>
              </a:r>
            </a:p>
          </p:txBody>
        </p:sp>
      </p:grpSp>
      <p:sp>
        <p:nvSpPr>
          <p:cNvPr id="63526" name="Rectangle 76"/>
          <p:cNvSpPr>
            <a:spLocks noChangeArrowheads="1"/>
          </p:cNvSpPr>
          <p:nvPr/>
        </p:nvSpPr>
        <p:spPr bwMode="auto">
          <a:xfrm>
            <a:off x="6913563" y="6062663"/>
            <a:ext cx="7064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rgbClr val="FFFF00"/>
                </a:solidFill>
              </a:rPr>
              <a:t>Gr. 1</a:t>
            </a:r>
          </a:p>
        </p:txBody>
      </p:sp>
      <p:sp>
        <p:nvSpPr>
          <p:cNvPr id="63527" name="Rectangle 77"/>
          <p:cNvSpPr>
            <a:spLocks noChangeArrowheads="1"/>
          </p:cNvSpPr>
          <p:nvPr/>
        </p:nvSpPr>
        <p:spPr bwMode="auto">
          <a:xfrm>
            <a:off x="7654925" y="6076950"/>
            <a:ext cx="706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FFFF"/>
                </a:solidFill>
              </a:rPr>
              <a:t>Gr. 2</a:t>
            </a:r>
          </a:p>
        </p:txBody>
      </p:sp>
      <p:sp>
        <p:nvSpPr>
          <p:cNvPr id="63528" name="Rectangle 78"/>
          <p:cNvSpPr>
            <a:spLocks noChangeArrowheads="1"/>
          </p:cNvSpPr>
          <p:nvPr/>
        </p:nvSpPr>
        <p:spPr bwMode="auto">
          <a:xfrm>
            <a:off x="6156325" y="6062663"/>
            <a:ext cx="706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FF0000"/>
                </a:solidFill>
              </a:rPr>
              <a:t>Gr. 3</a:t>
            </a:r>
          </a:p>
        </p:txBody>
      </p:sp>
      <p:sp>
        <p:nvSpPr>
          <p:cNvPr id="63529" name="Rectangle 79"/>
          <p:cNvSpPr>
            <a:spLocks noChangeArrowheads="1"/>
          </p:cNvSpPr>
          <p:nvPr/>
        </p:nvSpPr>
        <p:spPr bwMode="auto">
          <a:xfrm>
            <a:off x="5419725" y="6062663"/>
            <a:ext cx="7556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F8F8F8"/>
                </a:solidFill>
              </a:rPr>
              <a:t>Kind.</a:t>
            </a:r>
          </a:p>
        </p:txBody>
      </p:sp>
      <p:grpSp>
        <p:nvGrpSpPr>
          <p:cNvPr id="63530" name="Group 80"/>
          <p:cNvGrpSpPr>
            <a:grpSpLocks/>
          </p:cNvGrpSpPr>
          <p:nvPr/>
        </p:nvGrpSpPr>
        <p:grpSpPr bwMode="auto">
          <a:xfrm>
            <a:off x="1687513" y="3186113"/>
            <a:ext cx="2170112" cy="366712"/>
            <a:chOff x="1063" y="2007"/>
            <a:chExt cx="1367" cy="231"/>
          </a:xfrm>
        </p:grpSpPr>
        <p:sp>
          <p:nvSpPr>
            <p:cNvPr id="63565" name="Text Box 81"/>
            <p:cNvSpPr txBox="1">
              <a:spLocks noChangeArrowheads="1"/>
            </p:cNvSpPr>
            <p:nvPr/>
          </p:nvSpPr>
          <p:spPr bwMode="auto">
            <a:xfrm>
              <a:off x="1063" y="2007"/>
              <a:ext cx="4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FF00"/>
                  </a:solidFill>
                </a:rPr>
                <a:t>LA 1</a:t>
              </a:r>
            </a:p>
          </p:txBody>
        </p:sp>
        <p:sp>
          <p:nvSpPr>
            <p:cNvPr id="63566" name="Text Box 82"/>
            <p:cNvSpPr txBox="1">
              <a:spLocks noChangeArrowheads="1"/>
            </p:cNvSpPr>
            <p:nvPr/>
          </p:nvSpPr>
          <p:spPr bwMode="auto">
            <a:xfrm>
              <a:off x="1542" y="2007"/>
              <a:ext cx="4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FF00"/>
                  </a:solidFill>
                </a:rPr>
                <a:t>LA 2</a:t>
              </a:r>
            </a:p>
          </p:txBody>
        </p:sp>
        <p:sp>
          <p:nvSpPr>
            <p:cNvPr id="63567" name="Text Box 83"/>
            <p:cNvSpPr txBox="1">
              <a:spLocks noChangeArrowheads="1"/>
            </p:cNvSpPr>
            <p:nvPr/>
          </p:nvSpPr>
          <p:spPr bwMode="auto">
            <a:xfrm>
              <a:off x="2014" y="2007"/>
              <a:ext cx="4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FF00"/>
                  </a:solidFill>
                </a:rPr>
                <a:t>LA 3</a:t>
              </a:r>
            </a:p>
          </p:txBody>
        </p:sp>
      </p:grpSp>
      <p:sp>
        <p:nvSpPr>
          <p:cNvPr id="63531" name="Line 84"/>
          <p:cNvSpPr>
            <a:spLocks noChangeShapeType="1"/>
          </p:cNvSpPr>
          <p:nvPr/>
        </p:nvSpPr>
        <p:spPr bwMode="auto">
          <a:xfrm>
            <a:off x="1600200" y="1847850"/>
            <a:ext cx="0" cy="4705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2" name="Line 85"/>
          <p:cNvSpPr>
            <a:spLocks noChangeShapeType="1"/>
          </p:cNvSpPr>
          <p:nvPr/>
        </p:nvSpPr>
        <p:spPr bwMode="auto">
          <a:xfrm>
            <a:off x="6883400" y="1847850"/>
            <a:ext cx="0" cy="4705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3" name="Line 86"/>
          <p:cNvSpPr>
            <a:spLocks noChangeShapeType="1"/>
          </p:cNvSpPr>
          <p:nvPr/>
        </p:nvSpPr>
        <p:spPr bwMode="auto">
          <a:xfrm>
            <a:off x="2354263" y="1847850"/>
            <a:ext cx="0" cy="4705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4" name="Line 87"/>
          <p:cNvSpPr>
            <a:spLocks noChangeShapeType="1"/>
          </p:cNvSpPr>
          <p:nvPr/>
        </p:nvSpPr>
        <p:spPr bwMode="auto">
          <a:xfrm>
            <a:off x="3109913" y="1847850"/>
            <a:ext cx="0" cy="4705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5" name="Line 88"/>
          <p:cNvSpPr>
            <a:spLocks noChangeShapeType="1"/>
          </p:cNvSpPr>
          <p:nvPr/>
        </p:nvSpPr>
        <p:spPr bwMode="auto">
          <a:xfrm>
            <a:off x="6129338" y="1847850"/>
            <a:ext cx="0" cy="4705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6" name="Line 89"/>
          <p:cNvSpPr>
            <a:spLocks noChangeShapeType="1"/>
          </p:cNvSpPr>
          <p:nvPr/>
        </p:nvSpPr>
        <p:spPr bwMode="auto">
          <a:xfrm>
            <a:off x="3863975" y="1847850"/>
            <a:ext cx="0" cy="4705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7" name="Line 90"/>
          <p:cNvSpPr>
            <a:spLocks noChangeShapeType="1"/>
          </p:cNvSpPr>
          <p:nvPr/>
        </p:nvSpPr>
        <p:spPr bwMode="auto">
          <a:xfrm>
            <a:off x="5373688" y="1847850"/>
            <a:ext cx="0" cy="4705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8" name="Line 91"/>
          <p:cNvSpPr>
            <a:spLocks noChangeShapeType="1"/>
          </p:cNvSpPr>
          <p:nvPr/>
        </p:nvSpPr>
        <p:spPr bwMode="auto">
          <a:xfrm>
            <a:off x="4619625" y="1885950"/>
            <a:ext cx="0" cy="4705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9" name="Line 92"/>
          <p:cNvSpPr>
            <a:spLocks noChangeShapeType="1"/>
          </p:cNvSpPr>
          <p:nvPr/>
        </p:nvSpPr>
        <p:spPr bwMode="auto">
          <a:xfrm>
            <a:off x="7639050" y="1833563"/>
            <a:ext cx="0" cy="4705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40" name="Group 93"/>
          <p:cNvGrpSpPr>
            <a:grpSpLocks/>
          </p:cNvGrpSpPr>
          <p:nvPr/>
        </p:nvGrpSpPr>
        <p:grpSpPr bwMode="auto">
          <a:xfrm>
            <a:off x="1704975" y="1935163"/>
            <a:ext cx="6550025" cy="527050"/>
            <a:chOff x="1074" y="1219"/>
            <a:chExt cx="4126" cy="332"/>
          </a:xfrm>
        </p:grpSpPr>
        <p:sp>
          <p:nvSpPr>
            <p:cNvPr id="63556" name="Text Box 94"/>
            <p:cNvSpPr txBox="1">
              <a:spLocks noChangeArrowheads="1"/>
            </p:cNvSpPr>
            <p:nvPr/>
          </p:nvSpPr>
          <p:spPr bwMode="auto">
            <a:xfrm>
              <a:off x="1074" y="1219"/>
              <a:ext cx="358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/>
                <a:t>8:15-</a:t>
              </a:r>
            </a:p>
            <a:p>
              <a:pPr algn="ctr" eaLnBrk="0" hangingPunct="0"/>
              <a:r>
                <a:rPr lang="en-US" sz="1400" b="1"/>
                <a:t>9:00</a:t>
              </a:r>
              <a:endParaRPr lang="en-US" sz="1200" b="1"/>
            </a:p>
          </p:txBody>
        </p:sp>
        <p:sp>
          <p:nvSpPr>
            <p:cNvPr id="63557" name="Text Box 95"/>
            <p:cNvSpPr txBox="1">
              <a:spLocks noChangeArrowheads="1"/>
            </p:cNvSpPr>
            <p:nvPr/>
          </p:nvSpPr>
          <p:spPr bwMode="auto">
            <a:xfrm>
              <a:off x="1572" y="1219"/>
              <a:ext cx="358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/>
                <a:t>9:00-</a:t>
              </a:r>
            </a:p>
            <a:p>
              <a:pPr algn="ctr" eaLnBrk="0" hangingPunct="0"/>
              <a:r>
                <a:rPr lang="en-US" sz="1400" b="1"/>
                <a:t>9:45</a:t>
              </a:r>
              <a:endParaRPr lang="en-US" sz="1200" b="1"/>
            </a:p>
          </p:txBody>
        </p:sp>
        <p:sp>
          <p:nvSpPr>
            <p:cNvPr id="63558" name="Text Box 96"/>
            <p:cNvSpPr txBox="1">
              <a:spLocks noChangeArrowheads="1"/>
            </p:cNvSpPr>
            <p:nvPr/>
          </p:nvSpPr>
          <p:spPr bwMode="auto">
            <a:xfrm>
              <a:off x="2056" y="1219"/>
              <a:ext cx="377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/>
                <a:t>9:45-</a:t>
              </a:r>
            </a:p>
            <a:p>
              <a:pPr algn="ctr" eaLnBrk="0" hangingPunct="0"/>
              <a:r>
                <a:rPr lang="en-US" sz="1400" b="1"/>
                <a:t>10:30</a:t>
              </a:r>
              <a:endParaRPr lang="en-US" sz="1200" b="1"/>
            </a:p>
          </p:txBody>
        </p:sp>
        <p:sp>
          <p:nvSpPr>
            <p:cNvPr id="63559" name="Text Box 97"/>
            <p:cNvSpPr txBox="1">
              <a:spLocks noChangeArrowheads="1"/>
            </p:cNvSpPr>
            <p:nvPr/>
          </p:nvSpPr>
          <p:spPr bwMode="auto">
            <a:xfrm>
              <a:off x="2974" y="1219"/>
              <a:ext cx="414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/>
                <a:t>11:15-</a:t>
              </a:r>
            </a:p>
            <a:p>
              <a:pPr algn="ctr" eaLnBrk="0" hangingPunct="0"/>
              <a:r>
                <a:rPr lang="en-US" sz="1400" b="1"/>
                <a:t>12:00</a:t>
              </a:r>
              <a:endParaRPr lang="en-US" sz="1200" b="1"/>
            </a:p>
          </p:txBody>
        </p:sp>
        <p:sp>
          <p:nvSpPr>
            <p:cNvPr id="63560" name="Text Box 98"/>
            <p:cNvSpPr txBox="1">
              <a:spLocks noChangeArrowheads="1"/>
            </p:cNvSpPr>
            <p:nvPr/>
          </p:nvSpPr>
          <p:spPr bwMode="auto">
            <a:xfrm>
              <a:off x="2464" y="1219"/>
              <a:ext cx="414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/>
                <a:t>10:30-</a:t>
              </a:r>
            </a:p>
            <a:p>
              <a:pPr algn="ctr" eaLnBrk="0" hangingPunct="0"/>
              <a:r>
                <a:rPr lang="en-US" sz="1400" b="1"/>
                <a:t>11:15</a:t>
              </a:r>
              <a:endParaRPr lang="en-US" sz="1200" b="1"/>
            </a:p>
          </p:txBody>
        </p:sp>
        <p:sp>
          <p:nvSpPr>
            <p:cNvPr id="63561" name="Text Box 99"/>
            <p:cNvSpPr txBox="1">
              <a:spLocks noChangeArrowheads="1"/>
            </p:cNvSpPr>
            <p:nvPr/>
          </p:nvSpPr>
          <p:spPr bwMode="auto">
            <a:xfrm>
              <a:off x="3432" y="1219"/>
              <a:ext cx="414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/>
                <a:t>12:00-</a:t>
              </a:r>
            </a:p>
            <a:p>
              <a:pPr algn="ctr" eaLnBrk="0" hangingPunct="0"/>
              <a:r>
                <a:rPr lang="en-US" sz="1400" b="1"/>
                <a:t>12:45</a:t>
              </a:r>
              <a:endParaRPr lang="en-US" sz="1200" b="1"/>
            </a:p>
          </p:txBody>
        </p:sp>
        <p:sp>
          <p:nvSpPr>
            <p:cNvPr id="63562" name="Text Box 100"/>
            <p:cNvSpPr txBox="1">
              <a:spLocks noChangeArrowheads="1"/>
            </p:cNvSpPr>
            <p:nvPr/>
          </p:nvSpPr>
          <p:spPr bwMode="auto">
            <a:xfrm>
              <a:off x="3885" y="1219"/>
              <a:ext cx="400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/>
                <a:t>12:45</a:t>
              </a:r>
            </a:p>
            <a:p>
              <a:pPr algn="ctr" eaLnBrk="0" hangingPunct="0"/>
              <a:r>
                <a:rPr lang="en-US" sz="1400" b="1"/>
                <a:t>1:30</a:t>
              </a:r>
              <a:endParaRPr lang="en-US" sz="1200" b="1"/>
            </a:p>
          </p:txBody>
        </p:sp>
        <p:sp>
          <p:nvSpPr>
            <p:cNvPr id="63563" name="Text Box 101"/>
            <p:cNvSpPr txBox="1">
              <a:spLocks noChangeArrowheads="1"/>
            </p:cNvSpPr>
            <p:nvPr/>
          </p:nvSpPr>
          <p:spPr bwMode="auto">
            <a:xfrm>
              <a:off x="4842" y="1219"/>
              <a:ext cx="358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/>
                <a:t>2:15-</a:t>
              </a:r>
            </a:p>
            <a:p>
              <a:pPr algn="ctr" eaLnBrk="0" hangingPunct="0"/>
              <a:r>
                <a:rPr lang="en-US" sz="1400" b="1"/>
                <a:t>3:00</a:t>
              </a:r>
              <a:endParaRPr lang="en-US" sz="1200" b="1"/>
            </a:p>
          </p:txBody>
        </p:sp>
        <p:sp>
          <p:nvSpPr>
            <p:cNvPr id="63564" name="Text Box 102"/>
            <p:cNvSpPr txBox="1">
              <a:spLocks noChangeArrowheads="1"/>
            </p:cNvSpPr>
            <p:nvPr/>
          </p:nvSpPr>
          <p:spPr bwMode="auto">
            <a:xfrm>
              <a:off x="4371" y="1225"/>
              <a:ext cx="400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/>
                <a:t>1:30</a:t>
              </a:r>
            </a:p>
            <a:p>
              <a:pPr algn="ctr" eaLnBrk="0" hangingPunct="0"/>
              <a:r>
                <a:rPr lang="en-US" sz="1400" b="1"/>
                <a:t>2:15</a:t>
              </a:r>
              <a:endParaRPr lang="en-US" sz="1200" b="1"/>
            </a:p>
          </p:txBody>
        </p:sp>
      </p:grpSp>
      <p:grpSp>
        <p:nvGrpSpPr>
          <p:cNvPr id="63541" name="Group 103"/>
          <p:cNvGrpSpPr>
            <a:grpSpLocks/>
          </p:cNvGrpSpPr>
          <p:nvPr/>
        </p:nvGrpSpPr>
        <p:grpSpPr bwMode="auto">
          <a:xfrm>
            <a:off x="4660900" y="2505075"/>
            <a:ext cx="695325" cy="1122363"/>
            <a:chOff x="2936" y="1578"/>
            <a:chExt cx="438" cy="707"/>
          </a:xfrm>
        </p:grpSpPr>
        <p:sp>
          <p:nvSpPr>
            <p:cNvPr id="63554" name="Text Box 104"/>
            <p:cNvSpPr txBox="1">
              <a:spLocks noChangeArrowheads="1"/>
            </p:cNvSpPr>
            <p:nvPr/>
          </p:nvSpPr>
          <p:spPr bwMode="auto">
            <a:xfrm>
              <a:off x="2936" y="1578"/>
              <a:ext cx="429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99FF99"/>
                  </a:solidFill>
                </a:rPr>
                <a:t>I/E</a:t>
              </a:r>
            </a:p>
          </p:txBody>
        </p:sp>
        <p:sp>
          <p:nvSpPr>
            <p:cNvPr id="63555" name="Text Box 105"/>
            <p:cNvSpPr txBox="1">
              <a:spLocks noChangeArrowheads="1"/>
            </p:cNvSpPr>
            <p:nvPr/>
          </p:nvSpPr>
          <p:spPr bwMode="auto">
            <a:xfrm>
              <a:off x="2945" y="1958"/>
              <a:ext cx="429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99FF99"/>
                  </a:solidFill>
                </a:rPr>
                <a:t>I/E</a:t>
              </a:r>
            </a:p>
          </p:txBody>
        </p:sp>
      </p:grpSp>
      <p:grpSp>
        <p:nvGrpSpPr>
          <p:cNvPr id="63542" name="Group 106"/>
          <p:cNvGrpSpPr>
            <a:grpSpLocks/>
          </p:cNvGrpSpPr>
          <p:nvPr/>
        </p:nvGrpSpPr>
        <p:grpSpPr bwMode="auto">
          <a:xfrm>
            <a:off x="3983038" y="3681413"/>
            <a:ext cx="630237" cy="1096962"/>
            <a:chOff x="2938" y="2326"/>
            <a:chExt cx="397" cy="691"/>
          </a:xfrm>
        </p:grpSpPr>
        <p:sp>
          <p:nvSpPr>
            <p:cNvPr id="63552" name="Text Box 107"/>
            <p:cNvSpPr txBox="1">
              <a:spLocks noChangeArrowheads="1"/>
            </p:cNvSpPr>
            <p:nvPr/>
          </p:nvSpPr>
          <p:spPr bwMode="auto">
            <a:xfrm>
              <a:off x="2938" y="2326"/>
              <a:ext cx="39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99FF99"/>
                  </a:solidFill>
                </a:rPr>
                <a:t>I/E</a:t>
              </a:r>
            </a:p>
          </p:txBody>
        </p:sp>
        <p:sp>
          <p:nvSpPr>
            <p:cNvPr id="63553" name="Text Box 108"/>
            <p:cNvSpPr txBox="1">
              <a:spLocks noChangeArrowheads="1"/>
            </p:cNvSpPr>
            <p:nvPr/>
          </p:nvSpPr>
          <p:spPr bwMode="auto">
            <a:xfrm>
              <a:off x="2945" y="2690"/>
              <a:ext cx="39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99FF99"/>
                  </a:solidFill>
                </a:rPr>
                <a:t>I/E</a:t>
              </a:r>
            </a:p>
          </p:txBody>
        </p:sp>
      </p:grpSp>
      <p:grpSp>
        <p:nvGrpSpPr>
          <p:cNvPr id="63543" name="Group 109"/>
          <p:cNvGrpSpPr>
            <a:grpSpLocks/>
          </p:cNvGrpSpPr>
          <p:nvPr/>
        </p:nvGrpSpPr>
        <p:grpSpPr bwMode="auto">
          <a:xfrm>
            <a:off x="7720013" y="4851400"/>
            <a:ext cx="635000" cy="1131888"/>
            <a:chOff x="3432" y="3056"/>
            <a:chExt cx="400" cy="713"/>
          </a:xfrm>
        </p:grpSpPr>
        <p:sp>
          <p:nvSpPr>
            <p:cNvPr id="63550" name="Text Box 110"/>
            <p:cNvSpPr txBox="1">
              <a:spLocks noChangeArrowheads="1"/>
            </p:cNvSpPr>
            <p:nvPr/>
          </p:nvSpPr>
          <p:spPr bwMode="auto">
            <a:xfrm>
              <a:off x="3432" y="3056"/>
              <a:ext cx="39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99FF99"/>
                  </a:solidFill>
                </a:rPr>
                <a:t>I/E</a:t>
              </a:r>
            </a:p>
          </p:txBody>
        </p:sp>
        <p:sp>
          <p:nvSpPr>
            <p:cNvPr id="63551" name="Text Box 111"/>
            <p:cNvSpPr txBox="1">
              <a:spLocks noChangeArrowheads="1"/>
            </p:cNvSpPr>
            <p:nvPr/>
          </p:nvSpPr>
          <p:spPr bwMode="auto">
            <a:xfrm>
              <a:off x="3442" y="3442"/>
              <a:ext cx="39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99FF99"/>
                  </a:solidFill>
                </a:rPr>
                <a:t>I/E</a:t>
              </a:r>
            </a:p>
          </p:txBody>
        </p:sp>
      </p:grpSp>
      <p:grpSp>
        <p:nvGrpSpPr>
          <p:cNvPr id="63544" name="Group 112"/>
          <p:cNvGrpSpPr>
            <a:grpSpLocks/>
          </p:cNvGrpSpPr>
          <p:nvPr/>
        </p:nvGrpSpPr>
        <p:grpSpPr bwMode="auto">
          <a:xfrm>
            <a:off x="1687513" y="2576513"/>
            <a:ext cx="2170112" cy="366712"/>
            <a:chOff x="1063" y="1623"/>
            <a:chExt cx="1367" cy="231"/>
          </a:xfrm>
        </p:grpSpPr>
        <p:sp>
          <p:nvSpPr>
            <p:cNvPr id="63547" name="Text Box 113"/>
            <p:cNvSpPr txBox="1">
              <a:spLocks noChangeArrowheads="1"/>
            </p:cNvSpPr>
            <p:nvPr/>
          </p:nvSpPr>
          <p:spPr bwMode="auto">
            <a:xfrm>
              <a:off x="1063" y="1623"/>
              <a:ext cx="4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8F8F8"/>
                  </a:solidFill>
                </a:rPr>
                <a:t>LA 1</a:t>
              </a:r>
            </a:p>
          </p:txBody>
        </p:sp>
        <p:sp>
          <p:nvSpPr>
            <p:cNvPr id="63548" name="Text Box 114"/>
            <p:cNvSpPr txBox="1">
              <a:spLocks noChangeArrowheads="1"/>
            </p:cNvSpPr>
            <p:nvPr/>
          </p:nvSpPr>
          <p:spPr bwMode="auto">
            <a:xfrm>
              <a:off x="1542" y="1623"/>
              <a:ext cx="4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8F8F8"/>
                  </a:solidFill>
                </a:rPr>
                <a:t>LA 2</a:t>
              </a:r>
            </a:p>
          </p:txBody>
        </p:sp>
        <p:sp>
          <p:nvSpPr>
            <p:cNvPr id="63549" name="Text Box 115"/>
            <p:cNvSpPr txBox="1">
              <a:spLocks noChangeArrowheads="1"/>
            </p:cNvSpPr>
            <p:nvPr/>
          </p:nvSpPr>
          <p:spPr bwMode="auto">
            <a:xfrm>
              <a:off x="2014" y="1623"/>
              <a:ext cx="4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8F8F8"/>
                  </a:solidFill>
                </a:rPr>
                <a:t>LA 3</a:t>
              </a:r>
            </a:p>
          </p:txBody>
        </p:sp>
      </p:grpSp>
      <p:sp>
        <p:nvSpPr>
          <p:cNvPr id="63545" name="Text Box 116"/>
          <p:cNvSpPr txBox="1">
            <a:spLocks noChangeArrowheads="1"/>
          </p:cNvSpPr>
          <p:nvPr/>
        </p:nvSpPr>
        <p:spPr bwMode="auto">
          <a:xfrm>
            <a:off x="838200" y="1943100"/>
            <a:ext cx="74612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/>
              <a:t>45 min.</a:t>
            </a:r>
          </a:p>
          <a:p>
            <a:pPr algn="ctr" eaLnBrk="0" hangingPunct="0"/>
            <a:r>
              <a:rPr lang="en-US" sz="1400" b="1"/>
              <a:t>Blocks</a:t>
            </a:r>
          </a:p>
        </p:txBody>
      </p:sp>
      <p:sp>
        <p:nvSpPr>
          <p:cNvPr id="391285" name="Rectangle 117"/>
          <p:cNvSpPr>
            <a:spLocks noChangeArrowheads="1"/>
          </p:cNvSpPr>
          <p:nvPr/>
        </p:nvSpPr>
        <p:spPr bwMode="auto">
          <a:xfrm>
            <a:off x="579438" y="331788"/>
            <a:ext cx="8180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chemeClr val="tx2"/>
                </a:solidFill>
                <a:latin typeface="Perpetua" pitchFamily="18" charset="0"/>
                <a:cs typeface="+mn-cs"/>
              </a:rPr>
              <a:t>Master Block Schedule </a:t>
            </a:r>
            <a:br>
              <a:rPr lang="en-US" sz="4400" b="1" dirty="0">
                <a:solidFill>
                  <a:schemeClr val="tx2"/>
                </a:solidFill>
                <a:latin typeface="Perpetua" pitchFamily="18" charset="0"/>
                <a:cs typeface="+mn-cs"/>
              </a:rPr>
            </a:br>
            <a:r>
              <a:rPr lang="en-US" sz="2400" b="1" dirty="0">
                <a:solidFill>
                  <a:schemeClr val="tx2"/>
                </a:solidFill>
                <a:latin typeface="Perpetua" pitchFamily="18" charset="0"/>
                <a:cs typeface="+mn-cs"/>
              </a:rPr>
              <a:t>(#2 Add 9</a:t>
            </a:r>
            <a:r>
              <a:rPr lang="en-US" sz="2400" b="1" baseline="30000" dirty="0">
                <a:solidFill>
                  <a:schemeClr val="tx2"/>
                </a:solidFill>
                <a:latin typeface="Perpetua" pitchFamily="18" charset="0"/>
                <a:cs typeface="+mn-cs"/>
              </a:rPr>
              <a:t>th</a:t>
            </a:r>
            <a:r>
              <a:rPr lang="en-US" sz="2400" b="1" dirty="0">
                <a:solidFill>
                  <a:schemeClr val="tx2"/>
                </a:solidFill>
                <a:latin typeface="Perpetua" pitchFamily="18" charset="0"/>
                <a:cs typeface="+mn-cs"/>
              </a:rPr>
              <a:t> Period to Create a Block for Professional Development)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38175"/>
            <a:ext cx="8343900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423E26"/>
                </a:solidFill>
              </a:rPr>
              <a:t>Alternating Grade Level and Departmental MS Planning Time Schedule (P. 14)</a:t>
            </a:r>
          </a:p>
        </p:txBody>
      </p:sp>
      <p:sp>
        <p:nvSpPr>
          <p:cNvPr id="64515" name="AutoShape 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429000" y="2743200"/>
            <a:ext cx="2743200" cy="2057400"/>
          </a:xfrm>
          <a:prstGeom prst="actionButtonForwardNex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Organization and Uses of Common Planning Time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>
          <a:xfrm>
            <a:off x="1781175" y="1531938"/>
            <a:ext cx="6591300" cy="48069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Common Meeting Time vs. Individual Planning Time???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Common Time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Clearly delineated agendas and meeting protocols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Curriculum management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Formative/summative data analysis and response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Student guidance issues including parent conferences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Instructional improvement (professional development)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Rotating faculty meeting for decision-making discussions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Minutes/Follow-up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hlinkClick r:id="rId3" action="ppaction://hlinkfile"/>
              </a:rPr>
              <a:t>Upper Merion, PA Plan</a:t>
            </a:r>
            <a:endParaRPr lang="en-US" sz="2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ady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0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49238" y="3706813"/>
            <a:ext cx="44799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</a:rPr>
              <a:t>Now available at </a:t>
            </a:r>
            <a:r>
              <a:rPr lang="en-US" b="1">
                <a:solidFill>
                  <a:srgbClr val="FFFFFF"/>
                </a:solidFill>
                <a:hlinkClick r:id="rId4"/>
              </a:rPr>
              <a:t>www.eyeoneducation.com</a:t>
            </a:r>
            <a:r>
              <a:rPr lang="en-US" b="1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8102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400" dirty="0" smtClean="0"/>
              <a:t>Ball, W. H. and Brewer, P. F. (2000). Socratic seminars in the block.  Larchmont, NY.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err="1" smtClean="0"/>
              <a:t>Blaz</a:t>
            </a:r>
            <a:r>
              <a:rPr lang="en-US" sz="1400" dirty="0" smtClean="0"/>
              <a:t>, D. (1998). </a:t>
            </a:r>
            <a:r>
              <a:rPr lang="en-US" sz="1400" u="sng" dirty="0" smtClean="0"/>
              <a:t>Teaching foreign languages in the block</a:t>
            </a:r>
            <a:r>
              <a:rPr lang="en-US" sz="1400" dirty="0" smtClean="0"/>
              <a:t>. Larchmont, NY: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Canady, R. L. &amp; Rettig, M. D. (Eds.) (1996). </a:t>
            </a:r>
            <a:r>
              <a:rPr lang="en-US" sz="1400" u="sng" dirty="0" smtClean="0"/>
              <a:t>Teaching in the block: Strategies for engaging active learners</a:t>
            </a:r>
            <a:r>
              <a:rPr lang="en-US" sz="1400" dirty="0" smtClean="0"/>
              <a:t>. Larchmont, NY: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Canady, R. L. &amp; Rettig, M. D. (1995). </a:t>
            </a:r>
            <a:r>
              <a:rPr lang="en-US" sz="1400" u="sng" dirty="0" smtClean="0"/>
              <a:t>Block scheduling: A catalyst for change in high school</a:t>
            </a:r>
            <a:r>
              <a:rPr lang="en-US" sz="1400" dirty="0" smtClean="0"/>
              <a:t>. Larchmont, NY: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Conti-</a:t>
            </a:r>
            <a:r>
              <a:rPr lang="en-US" sz="1400" dirty="0" err="1" smtClean="0"/>
              <a:t>D’Antonio</a:t>
            </a:r>
            <a:r>
              <a:rPr lang="en-US" sz="1400" dirty="0" smtClean="0"/>
              <a:t>, M., </a:t>
            </a:r>
            <a:r>
              <a:rPr lang="en-US" sz="1400" dirty="0" err="1" smtClean="0"/>
              <a:t>Bertrando</a:t>
            </a:r>
            <a:r>
              <a:rPr lang="en-US" sz="1400" dirty="0" smtClean="0"/>
              <a:t>, R. and </a:t>
            </a:r>
            <a:r>
              <a:rPr lang="en-US" sz="1400" dirty="0" err="1" smtClean="0"/>
              <a:t>Eisenberger</a:t>
            </a:r>
            <a:r>
              <a:rPr lang="en-US" sz="1400" dirty="0" smtClean="0"/>
              <a:t>, J. (1998).  </a:t>
            </a:r>
            <a:r>
              <a:rPr lang="en-US" sz="1400" u="sng" dirty="0" smtClean="0"/>
              <a:t>Supporting students with learning needs in the block</a:t>
            </a:r>
            <a:r>
              <a:rPr lang="en-US" sz="1400" dirty="0" smtClean="0"/>
              <a:t>.  Larchmont, NY: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err="1" smtClean="0"/>
              <a:t>Gilkey</a:t>
            </a:r>
            <a:r>
              <a:rPr lang="en-US" sz="1400" dirty="0" smtClean="0"/>
              <a:t>, S. N. and Hunt, C. H. (1998).  Teaching mathematics in the block. Larchmont, NY: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err="1" smtClean="0"/>
              <a:t>Pettus</a:t>
            </a:r>
            <a:r>
              <a:rPr lang="en-US" sz="1400" dirty="0" smtClean="0"/>
              <a:t>,  A. and Blosser, M. (2001). Teaching science in the block.  Larchmont, NY.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Canady, R. L. &amp; Rettig, M. D. (2008). Elementary school scheduling: Enhancing instruction to increase student achievement. Larchmont, NY: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Rettig, M. D., McCullough, L. L., Santos, K. E., Watson, C. R. (2004). From Rigorous Standards to Student Achievement: A Practical Process.  Larchmont, NY: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Rettig, M. D. &amp; Canady, R. L. (2000). Scheduling strategies for middle schools. Larchmont, NY: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Rettig, M. D. &amp; Canady, R. L. (1998). High failure rates in required mathematics courses: Can a modified block schedule be part of the cure? NASSP Bulletin,82(596), 56-65.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Rettig, M. D., McCullough, L. L., Santos, K.E., and Watson, C.R. (2004). From rigorous standards to student achievement: A practical process. Larchmont, NY: Eye on Education. </a:t>
            </a:r>
          </a:p>
          <a:p>
            <a:pPr>
              <a:lnSpc>
                <a:spcPct val="110000"/>
              </a:lnSpc>
            </a:pPr>
            <a:r>
              <a:rPr lang="en-US" sz="1400" dirty="0" err="1" smtClean="0"/>
              <a:t>Strzepek</a:t>
            </a:r>
            <a:r>
              <a:rPr lang="en-US" sz="1400" dirty="0" smtClean="0"/>
              <a:t>, J. E., Newton, J., and Walker, L. D. (2000). Teaching English in the block. Larchmont, NY: Eye On Education.</a:t>
            </a:r>
          </a:p>
          <a:p>
            <a:pPr>
              <a:lnSpc>
                <a:spcPct val="110000"/>
              </a:lnSpc>
            </a:pPr>
            <a:endParaRPr lang="en-US" sz="1200" dirty="0" smtClean="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546100" y="311150"/>
            <a:ext cx="193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82613" y="1504950"/>
            <a:ext cx="8128000" cy="518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609600" y="3292475"/>
            <a:ext cx="7810500" cy="15875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615950" y="2133600"/>
            <a:ext cx="7823200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595313" y="2720975"/>
            <a:ext cx="7824787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615950" y="3895725"/>
            <a:ext cx="7823200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573088" y="4483100"/>
            <a:ext cx="7866062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573088" y="5070475"/>
            <a:ext cx="7866062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596900" y="5657850"/>
            <a:ext cx="7808913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82" name="Rectangle 10"/>
          <p:cNvSpPr>
            <a:spLocks noChangeArrowheads="1"/>
          </p:cNvSpPr>
          <p:nvPr/>
        </p:nvSpPr>
        <p:spPr bwMode="auto">
          <a:xfrm>
            <a:off x="781050" y="171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chemeClr val="tx2"/>
                </a:solidFill>
                <a:latin typeface="Perpetua" pitchFamily="18" charset="0"/>
                <a:cs typeface="+mn-cs"/>
              </a:rPr>
              <a:t>Master Block Schedule </a:t>
            </a:r>
            <a:br>
              <a:rPr lang="en-US" sz="4400" b="1" dirty="0">
                <a:solidFill>
                  <a:schemeClr val="tx2"/>
                </a:solidFill>
                <a:latin typeface="Perpetua" pitchFamily="18" charset="0"/>
                <a:cs typeface="+mn-cs"/>
              </a:rPr>
            </a:br>
            <a:r>
              <a:rPr lang="en-US" sz="2400" b="1" dirty="0">
                <a:solidFill>
                  <a:schemeClr val="tx2"/>
                </a:solidFill>
                <a:latin typeface="Perpetua" pitchFamily="18" charset="0"/>
                <a:cs typeface="+mn-cs"/>
              </a:rPr>
              <a:t>(Full-Day Kindergarten)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22438" y="1592263"/>
            <a:ext cx="6578600" cy="517525"/>
            <a:chOff x="1085" y="1219"/>
            <a:chExt cx="4144" cy="326"/>
          </a:xfrm>
        </p:grpSpPr>
        <p:sp>
          <p:nvSpPr>
            <p:cNvPr id="31868" name="Text Box 12"/>
            <p:cNvSpPr txBox="1">
              <a:spLocks noChangeArrowheads="1"/>
            </p:cNvSpPr>
            <p:nvPr/>
          </p:nvSpPr>
          <p:spPr bwMode="auto">
            <a:xfrm>
              <a:off x="1085" y="1219"/>
              <a:ext cx="376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8:00-</a:t>
              </a:r>
            </a:p>
            <a:p>
              <a:pPr algn="ctr" eaLnBrk="0" hangingPunct="0"/>
              <a:r>
                <a:rPr lang="en-US" sz="1400" b="1">
                  <a:latin typeface="Arial" pitchFamily="34" charset="0"/>
                </a:rPr>
                <a:t>8:50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31869" name="Text Box 13"/>
            <p:cNvSpPr txBox="1">
              <a:spLocks noChangeArrowheads="1"/>
            </p:cNvSpPr>
            <p:nvPr/>
          </p:nvSpPr>
          <p:spPr bwMode="auto">
            <a:xfrm>
              <a:off x="1613" y="1219"/>
              <a:ext cx="376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8:50-</a:t>
              </a:r>
            </a:p>
            <a:p>
              <a:pPr algn="ctr" eaLnBrk="0" hangingPunct="0"/>
              <a:r>
                <a:rPr lang="en-US" sz="1400" b="1">
                  <a:latin typeface="Arial" pitchFamily="34" charset="0"/>
                </a:rPr>
                <a:t>9:40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31870" name="Text Box 14"/>
            <p:cNvSpPr txBox="1">
              <a:spLocks noChangeArrowheads="1"/>
            </p:cNvSpPr>
            <p:nvPr/>
          </p:nvSpPr>
          <p:spPr bwMode="auto">
            <a:xfrm>
              <a:off x="2102" y="1219"/>
              <a:ext cx="407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9:40- </a:t>
              </a:r>
            </a:p>
            <a:p>
              <a:pPr algn="ctr" eaLnBrk="0" hangingPunct="0"/>
              <a:r>
                <a:rPr lang="en-US" sz="1400" b="1">
                  <a:latin typeface="Arial" pitchFamily="34" charset="0"/>
                </a:rPr>
                <a:t>10:30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31871" name="Text Box 15"/>
            <p:cNvSpPr txBox="1">
              <a:spLocks noChangeArrowheads="1"/>
            </p:cNvSpPr>
            <p:nvPr/>
          </p:nvSpPr>
          <p:spPr bwMode="auto">
            <a:xfrm>
              <a:off x="3202" y="1219"/>
              <a:ext cx="438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11:20-</a:t>
              </a:r>
            </a:p>
            <a:p>
              <a:pPr algn="ctr" eaLnBrk="0" hangingPunct="0"/>
              <a:r>
                <a:rPr lang="en-US" sz="1400" b="1">
                  <a:latin typeface="Arial" pitchFamily="34" charset="0"/>
                </a:rPr>
                <a:t>12:10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31872" name="Text Box 16"/>
            <p:cNvSpPr txBox="1">
              <a:spLocks noChangeArrowheads="1"/>
            </p:cNvSpPr>
            <p:nvPr/>
          </p:nvSpPr>
          <p:spPr bwMode="auto">
            <a:xfrm>
              <a:off x="2662" y="1219"/>
              <a:ext cx="438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10:30-</a:t>
              </a:r>
            </a:p>
            <a:p>
              <a:pPr algn="ctr" eaLnBrk="0" hangingPunct="0"/>
              <a:r>
                <a:rPr lang="en-US" sz="1400" b="1">
                  <a:latin typeface="Arial" pitchFamily="34" charset="0"/>
                </a:rPr>
                <a:t>11:20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31873" name="Text Box 17"/>
            <p:cNvSpPr txBox="1">
              <a:spLocks noChangeArrowheads="1"/>
            </p:cNvSpPr>
            <p:nvPr/>
          </p:nvSpPr>
          <p:spPr bwMode="auto">
            <a:xfrm>
              <a:off x="3730" y="1219"/>
              <a:ext cx="438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12:10-</a:t>
              </a:r>
            </a:p>
            <a:p>
              <a:pPr algn="ctr" eaLnBrk="0" hangingPunct="0"/>
              <a:r>
                <a:rPr lang="en-US" sz="1400" b="1">
                  <a:latin typeface="Arial" pitchFamily="34" charset="0"/>
                </a:rPr>
                <a:t>1:00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31874" name="Text Box 18"/>
            <p:cNvSpPr txBox="1">
              <a:spLocks noChangeArrowheads="1"/>
            </p:cNvSpPr>
            <p:nvPr/>
          </p:nvSpPr>
          <p:spPr bwMode="auto">
            <a:xfrm>
              <a:off x="4265" y="1219"/>
              <a:ext cx="400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1:00-</a:t>
              </a:r>
            </a:p>
            <a:p>
              <a:pPr algn="ctr" eaLnBrk="0" hangingPunct="0"/>
              <a:r>
                <a:rPr lang="en-US" sz="1400" b="1">
                  <a:latin typeface="Arial" pitchFamily="34" charset="0"/>
                </a:rPr>
                <a:t>1:50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31875" name="Text Box 19"/>
            <p:cNvSpPr txBox="1">
              <a:spLocks noChangeArrowheads="1"/>
            </p:cNvSpPr>
            <p:nvPr/>
          </p:nvSpPr>
          <p:spPr bwMode="auto">
            <a:xfrm>
              <a:off x="4853" y="1219"/>
              <a:ext cx="376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1:50-</a:t>
              </a:r>
            </a:p>
            <a:p>
              <a:pPr algn="ctr" eaLnBrk="0" hangingPunct="0"/>
              <a:r>
                <a:rPr lang="en-US" sz="1400" b="1">
                  <a:latin typeface="Arial" pitchFamily="34" charset="0"/>
                </a:rPr>
                <a:t>2:40</a:t>
              </a:r>
              <a:endParaRPr lang="en-US" sz="1200" b="1">
                <a:latin typeface="Arial" pitchFamily="34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379663" y="5089525"/>
            <a:ext cx="928687" cy="1023938"/>
            <a:chOff x="1499" y="3314"/>
            <a:chExt cx="585" cy="645"/>
          </a:xfrm>
        </p:grpSpPr>
        <p:sp>
          <p:nvSpPr>
            <p:cNvPr id="31866" name="Text Box 21"/>
            <p:cNvSpPr txBox="1">
              <a:spLocks noChangeArrowheads="1"/>
            </p:cNvSpPr>
            <p:nvPr/>
          </p:nvSpPr>
          <p:spPr bwMode="auto">
            <a:xfrm>
              <a:off x="1499" y="3314"/>
              <a:ext cx="585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Encore/</a:t>
              </a:r>
            </a:p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Plan</a:t>
              </a:r>
              <a:r>
                <a:rPr lang="en-US" sz="1400" b="1">
                  <a:solidFill>
                    <a:srgbClr val="F8F8F8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31867" name="Rectangle 22"/>
            <p:cNvSpPr>
              <a:spLocks noChangeArrowheads="1"/>
            </p:cNvSpPr>
            <p:nvPr/>
          </p:nvSpPr>
          <p:spPr bwMode="auto">
            <a:xfrm>
              <a:off x="1561" y="3709"/>
              <a:ext cx="47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66FF"/>
                  </a:solidFill>
                  <a:latin typeface="Arial" pitchFamily="34" charset="0"/>
                </a:rPr>
                <a:t>Gr. 5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225800" y="4498975"/>
            <a:ext cx="928688" cy="1630363"/>
            <a:chOff x="990" y="2942"/>
            <a:chExt cx="585" cy="1027"/>
          </a:xfrm>
        </p:grpSpPr>
        <p:sp>
          <p:nvSpPr>
            <p:cNvPr id="31864" name="Text Box 24"/>
            <p:cNvSpPr txBox="1">
              <a:spLocks noChangeArrowheads="1"/>
            </p:cNvSpPr>
            <p:nvPr/>
          </p:nvSpPr>
          <p:spPr bwMode="auto">
            <a:xfrm>
              <a:off x="990" y="2942"/>
              <a:ext cx="585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Encore/</a:t>
              </a:r>
            </a:p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Plan</a:t>
              </a:r>
              <a:endParaRPr lang="en-US" sz="1400" b="1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31865" name="Rectangle 25"/>
            <p:cNvSpPr>
              <a:spLocks noChangeArrowheads="1"/>
            </p:cNvSpPr>
            <p:nvPr/>
          </p:nvSpPr>
          <p:spPr bwMode="auto">
            <a:xfrm>
              <a:off x="1037" y="3719"/>
              <a:ext cx="47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C000"/>
                  </a:solidFill>
                  <a:latin typeface="Arial" pitchFamily="34" charset="0"/>
                </a:rPr>
                <a:t>Gr. 4</a:t>
              </a:r>
            </a:p>
          </p:txBody>
        </p:sp>
      </p:grpSp>
      <p:sp>
        <p:nvSpPr>
          <p:cNvPr id="31758" name="Text Box 26"/>
          <p:cNvSpPr txBox="1">
            <a:spLocks noChangeArrowheads="1"/>
          </p:cNvSpPr>
          <p:nvPr/>
        </p:nvSpPr>
        <p:spPr bwMode="auto">
          <a:xfrm>
            <a:off x="4481513" y="21605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2400" b="1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412699" name="Text Box 27"/>
          <p:cNvSpPr txBox="1">
            <a:spLocks noChangeArrowheads="1"/>
          </p:cNvSpPr>
          <p:nvPr/>
        </p:nvSpPr>
        <p:spPr bwMode="auto">
          <a:xfrm>
            <a:off x="4159250" y="5683250"/>
            <a:ext cx="674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L/R</a:t>
            </a: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668463" y="3446463"/>
            <a:ext cx="4059237" cy="371475"/>
            <a:chOff x="1051" y="2279"/>
            <a:chExt cx="2557" cy="234"/>
          </a:xfrm>
        </p:grpSpPr>
        <p:grpSp>
          <p:nvGrpSpPr>
            <p:cNvPr id="31858" name="Group 29"/>
            <p:cNvGrpSpPr>
              <a:grpSpLocks/>
            </p:cNvGrpSpPr>
            <p:nvPr/>
          </p:nvGrpSpPr>
          <p:grpSpPr bwMode="auto">
            <a:xfrm>
              <a:off x="1051" y="2282"/>
              <a:ext cx="1476" cy="231"/>
              <a:chOff x="1051" y="2390"/>
              <a:chExt cx="1476" cy="231"/>
            </a:xfrm>
          </p:grpSpPr>
          <p:sp>
            <p:nvSpPr>
              <p:cNvPr id="31861" name="Text Box 30"/>
              <p:cNvSpPr txBox="1">
                <a:spLocks noChangeArrowheads="1"/>
              </p:cNvSpPr>
              <p:nvPr/>
            </p:nvSpPr>
            <p:spPr bwMode="auto">
              <a:xfrm>
                <a:off x="1051" y="2390"/>
                <a:ext cx="44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>
                    <a:solidFill>
                      <a:srgbClr val="00FFFF"/>
                    </a:solidFill>
                    <a:latin typeface="Arial" pitchFamily="34" charset="0"/>
                  </a:rPr>
                  <a:t>Core</a:t>
                </a:r>
              </a:p>
            </p:txBody>
          </p:sp>
          <p:sp>
            <p:nvSpPr>
              <p:cNvPr id="31862" name="Text Box 31"/>
              <p:cNvSpPr txBox="1">
                <a:spLocks noChangeArrowheads="1"/>
              </p:cNvSpPr>
              <p:nvPr/>
            </p:nvSpPr>
            <p:spPr bwMode="auto">
              <a:xfrm>
                <a:off x="1580" y="2390"/>
                <a:ext cx="44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>
                    <a:solidFill>
                      <a:srgbClr val="00FFFF"/>
                    </a:solidFill>
                    <a:latin typeface="Arial" pitchFamily="34" charset="0"/>
                  </a:rPr>
                  <a:t>Core</a:t>
                </a:r>
              </a:p>
            </p:txBody>
          </p:sp>
          <p:sp>
            <p:nvSpPr>
              <p:cNvPr id="31863" name="Text Box 32"/>
              <p:cNvSpPr txBox="1">
                <a:spLocks noChangeArrowheads="1"/>
              </p:cNvSpPr>
              <p:nvPr/>
            </p:nvSpPr>
            <p:spPr bwMode="auto">
              <a:xfrm>
                <a:off x="2083" y="2390"/>
                <a:ext cx="44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>
                    <a:solidFill>
                      <a:srgbClr val="00FFFF"/>
                    </a:solidFill>
                    <a:latin typeface="Arial" pitchFamily="34" charset="0"/>
                  </a:rPr>
                  <a:t>Core</a:t>
                </a:r>
              </a:p>
            </p:txBody>
          </p:sp>
        </p:grpSp>
        <p:sp>
          <p:nvSpPr>
            <p:cNvPr id="31859" name="Text Box 33"/>
            <p:cNvSpPr txBox="1">
              <a:spLocks noChangeArrowheads="1"/>
            </p:cNvSpPr>
            <p:nvPr/>
          </p:nvSpPr>
          <p:spPr bwMode="auto">
            <a:xfrm>
              <a:off x="2671" y="2282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00FFFF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60" name="Text Box 34"/>
            <p:cNvSpPr txBox="1">
              <a:spLocks noChangeArrowheads="1"/>
            </p:cNvSpPr>
            <p:nvPr/>
          </p:nvSpPr>
          <p:spPr bwMode="auto">
            <a:xfrm>
              <a:off x="3153" y="2279"/>
              <a:ext cx="45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00FFFF"/>
                  </a:solidFill>
                  <a:latin typeface="Arial" pitchFamily="34" charset="0"/>
                </a:rPr>
                <a:t>Core</a:t>
              </a:r>
            </a:p>
          </p:txBody>
        </p:sp>
      </p:grpSp>
      <p:sp>
        <p:nvSpPr>
          <p:cNvPr id="31761" name="Text Box 35"/>
          <p:cNvSpPr txBox="1">
            <a:spLocks noChangeArrowheads="1"/>
          </p:cNvSpPr>
          <p:nvPr/>
        </p:nvSpPr>
        <p:spPr bwMode="auto">
          <a:xfrm>
            <a:off x="649288" y="1543050"/>
            <a:ext cx="795337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50 min.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Blocks</a:t>
            </a: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7516813" y="3325813"/>
            <a:ext cx="981075" cy="2816225"/>
            <a:chOff x="4735" y="2203"/>
            <a:chExt cx="618" cy="1774"/>
          </a:xfrm>
        </p:grpSpPr>
        <p:sp>
          <p:nvSpPr>
            <p:cNvPr id="31856" name="Rectangle 37"/>
            <p:cNvSpPr>
              <a:spLocks noChangeArrowheads="1"/>
            </p:cNvSpPr>
            <p:nvPr/>
          </p:nvSpPr>
          <p:spPr bwMode="auto">
            <a:xfrm>
              <a:off x="4796" y="3727"/>
              <a:ext cx="5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00FFFF"/>
                  </a:solidFill>
                  <a:latin typeface="Arial" pitchFamily="34" charset="0"/>
                </a:rPr>
                <a:t>Gr. 2</a:t>
              </a:r>
            </a:p>
          </p:txBody>
        </p:sp>
        <p:sp>
          <p:nvSpPr>
            <p:cNvPr id="31857" name="Text Box 38"/>
            <p:cNvSpPr txBox="1">
              <a:spLocks noChangeArrowheads="1"/>
            </p:cNvSpPr>
            <p:nvPr/>
          </p:nvSpPr>
          <p:spPr bwMode="auto">
            <a:xfrm>
              <a:off x="4735" y="2203"/>
              <a:ext cx="592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Encore/Plan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652588" y="4003675"/>
            <a:ext cx="6669087" cy="388938"/>
            <a:chOff x="1077" y="2630"/>
            <a:chExt cx="4201" cy="245"/>
          </a:xfrm>
        </p:grpSpPr>
        <p:grpSp>
          <p:nvGrpSpPr>
            <p:cNvPr id="31850" name="Group 40"/>
            <p:cNvGrpSpPr>
              <a:grpSpLocks/>
            </p:cNvGrpSpPr>
            <p:nvPr/>
          </p:nvGrpSpPr>
          <p:grpSpPr bwMode="auto">
            <a:xfrm>
              <a:off x="1077" y="2630"/>
              <a:ext cx="1542" cy="231"/>
              <a:chOff x="1076" y="2738"/>
              <a:chExt cx="1449" cy="231"/>
            </a:xfrm>
          </p:grpSpPr>
          <p:sp>
            <p:nvSpPr>
              <p:cNvPr id="31853" name="Text Box 41"/>
              <p:cNvSpPr txBox="1">
                <a:spLocks noChangeArrowheads="1"/>
              </p:cNvSpPr>
              <p:nvPr/>
            </p:nvSpPr>
            <p:spPr bwMode="auto">
              <a:xfrm>
                <a:off x="1076" y="2738"/>
                <a:ext cx="417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>
                    <a:solidFill>
                      <a:srgbClr val="FF0000"/>
                    </a:solidFill>
                    <a:latin typeface="Arial" pitchFamily="34" charset="0"/>
                  </a:rPr>
                  <a:t>Core</a:t>
                </a:r>
              </a:p>
            </p:txBody>
          </p:sp>
          <p:sp>
            <p:nvSpPr>
              <p:cNvPr id="31854" name="Text Box 42"/>
              <p:cNvSpPr txBox="1">
                <a:spLocks noChangeArrowheads="1"/>
              </p:cNvSpPr>
              <p:nvPr/>
            </p:nvSpPr>
            <p:spPr bwMode="auto">
              <a:xfrm>
                <a:off x="1605" y="2738"/>
                <a:ext cx="417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>
                    <a:solidFill>
                      <a:srgbClr val="FF0000"/>
                    </a:solidFill>
                    <a:latin typeface="Arial" pitchFamily="34" charset="0"/>
                  </a:rPr>
                  <a:t>Core</a:t>
                </a:r>
              </a:p>
            </p:txBody>
          </p:sp>
          <p:sp>
            <p:nvSpPr>
              <p:cNvPr id="31855" name="Text Box 43"/>
              <p:cNvSpPr txBox="1">
                <a:spLocks noChangeArrowheads="1"/>
              </p:cNvSpPr>
              <p:nvPr/>
            </p:nvSpPr>
            <p:spPr bwMode="auto">
              <a:xfrm>
                <a:off x="2108" y="2738"/>
                <a:ext cx="417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>
                    <a:solidFill>
                      <a:srgbClr val="FF0000"/>
                    </a:solidFill>
                    <a:latin typeface="Arial" pitchFamily="34" charset="0"/>
                  </a:rPr>
                  <a:t>Core</a:t>
                </a:r>
              </a:p>
            </p:txBody>
          </p:sp>
        </p:grpSp>
        <p:sp>
          <p:nvSpPr>
            <p:cNvPr id="31851" name="Text Box 44"/>
            <p:cNvSpPr txBox="1">
              <a:spLocks noChangeArrowheads="1"/>
            </p:cNvSpPr>
            <p:nvPr/>
          </p:nvSpPr>
          <p:spPr bwMode="auto">
            <a:xfrm>
              <a:off x="4831" y="2630"/>
              <a:ext cx="447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00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52" name="Text Box 45"/>
            <p:cNvSpPr txBox="1">
              <a:spLocks noChangeArrowheads="1"/>
            </p:cNvSpPr>
            <p:nvPr/>
          </p:nvSpPr>
          <p:spPr bwMode="auto">
            <a:xfrm>
              <a:off x="4277" y="2644"/>
              <a:ext cx="49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0000"/>
                  </a:solidFill>
                  <a:latin typeface="Arial" pitchFamily="34" charset="0"/>
                </a:rPr>
                <a:t>Core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3384550" y="5203825"/>
            <a:ext cx="4970463" cy="373063"/>
            <a:chOff x="2132" y="3386"/>
            <a:chExt cx="3131" cy="235"/>
          </a:xfrm>
        </p:grpSpPr>
        <p:sp>
          <p:nvSpPr>
            <p:cNvPr id="31845" name="Text Box 47"/>
            <p:cNvSpPr txBox="1">
              <a:spLocks noChangeArrowheads="1"/>
            </p:cNvSpPr>
            <p:nvPr/>
          </p:nvSpPr>
          <p:spPr bwMode="auto">
            <a:xfrm>
              <a:off x="2132" y="3386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66FF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46" name="Text Box 48"/>
            <p:cNvSpPr txBox="1">
              <a:spLocks noChangeArrowheads="1"/>
            </p:cNvSpPr>
            <p:nvPr/>
          </p:nvSpPr>
          <p:spPr bwMode="auto">
            <a:xfrm>
              <a:off x="2635" y="3386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66FF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47" name="Text Box 49"/>
            <p:cNvSpPr txBox="1">
              <a:spLocks noChangeArrowheads="1"/>
            </p:cNvSpPr>
            <p:nvPr/>
          </p:nvSpPr>
          <p:spPr bwMode="auto">
            <a:xfrm>
              <a:off x="4819" y="3386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66FF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48" name="Text Box 50"/>
            <p:cNvSpPr txBox="1">
              <a:spLocks noChangeArrowheads="1"/>
            </p:cNvSpPr>
            <p:nvPr/>
          </p:nvSpPr>
          <p:spPr bwMode="auto">
            <a:xfrm>
              <a:off x="3699" y="3390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66FF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49" name="Text Box 51"/>
            <p:cNvSpPr txBox="1">
              <a:spLocks noChangeArrowheads="1"/>
            </p:cNvSpPr>
            <p:nvPr/>
          </p:nvSpPr>
          <p:spPr bwMode="auto">
            <a:xfrm>
              <a:off x="4289" y="3388"/>
              <a:ext cx="44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66FF"/>
                  </a:solidFill>
                  <a:latin typeface="Arial" pitchFamily="34" charset="0"/>
                </a:rPr>
                <a:t>Core</a:t>
              </a:r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1631950" y="4594225"/>
            <a:ext cx="6723063" cy="385763"/>
            <a:chOff x="1028" y="3002"/>
            <a:chExt cx="4235" cy="243"/>
          </a:xfrm>
        </p:grpSpPr>
        <p:sp>
          <p:nvSpPr>
            <p:cNvPr id="31840" name="Text Box 53"/>
            <p:cNvSpPr txBox="1">
              <a:spLocks noChangeArrowheads="1"/>
            </p:cNvSpPr>
            <p:nvPr/>
          </p:nvSpPr>
          <p:spPr bwMode="auto">
            <a:xfrm>
              <a:off x="4819" y="3002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C0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41" name="Text Box 54"/>
            <p:cNvSpPr txBox="1">
              <a:spLocks noChangeArrowheads="1"/>
            </p:cNvSpPr>
            <p:nvPr/>
          </p:nvSpPr>
          <p:spPr bwMode="auto">
            <a:xfrm>
              <a:off x="3717" y="3014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C0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42" name="Text Box 55"/>
            <p:cNvSpPr txBox="1">
              <a:spLocks noChangeArrowheads="1"/>
            </p:cNvSpPr>
            <p:nvPr/>
          </p:nvSpPr>
          <p:spPr bwMode="auto">
            <a:xfrm>
              <a:off x="4250" y="3004"/>
              <a:ext cx="47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C0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43" name="Text Box 56"/>
            <p:cNvSpPr txBox="1">
              <a:spLocks noChangeArrowheads="1"/>
            </p:cNvSpPr>
            <p:nvPr/>
          </p:nvSpPr>
          <p:spPr bwMode="auto">
            <a:xfrm>
              <a:off x="2623" y="3014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C0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44" name="Text Box 57"/>
            <p:cNvSpPr txBox="1">
              <a:spLocks noChangeArrowheads="1"/>
            </p:cNvSpPr>
            <p:nvPr/>
          </p:nvSpPr>
          <p:spPr bwMode="auto">
            <a:xfrm>
              <a:off x="1028" y="3012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C000"/>
                  </a:solidFill>
                  <a:latin typeface="Arial" pitchFamily="34" charset="0"/>
                </a:rPr>
                <a:t>Core</a:t>
              </a: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1668463" y="2238375"/>
            <a:ext cx="6645275" cy="381000"/>
            <a:chOff x="1051" y="1518"/>
            <a:chExt cx="4186" cy="240"/>
          </a:xfrm>
        </p:grpSpPr>
        <p:sp>
          <p:nvSpPr>
            <p:cNvPr id="27737" name="Text Box 59"/>
            <p:cNvSpPr txBox="1">
              <a:spLocks noChangeArrowheads="1"/>
            </p:cNvSpPr>
            <p:nvPr/>
          </p:nvSpPr>
          <p:spPr bwMode="auto">
            <a:xfrm>
              <a:off x="4265" y="1527"/>
              <a:ext cx="44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27738" name="Text Box 60"/>
            <p:cNvSpPr txBox="1">
              <a:spLocks noChangeArrowheads="1"/>
            </p:cNvSpPr>
            <p:nvPr/>
          </p:nvSpPr>
          <p:spPr bwMode="auto">
            <a:xfrm>
              <a:off x="3173" y="1526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27739" name="Text Box 61"/>
            <p:cNvSpPr txBox="1">
              <a:spLocks noChangeArrowheads="1"/>
            </p:cNvSpPr>
            <p:nvPr/>
          </p:nvSpPr>
          <p:spPr bwMode="auto">
            <a:xfrm>
              <a:off x="1051" y="1518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27740" name="Text Box 62"/>
            <p:cNvSpPr txBox="1">
              <a:spLocks noChangeArrowheads="1"/>
            </p:cNvSpPr>
            <p:nvPr/>
          </p:nvSpPr>
          <p:spPr bwMode="auto">
            <a:xfrm>
              <a:off x="4793" y="1526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27741" name="Text Box 63"/>
            <p:cNvSpPr txBox="1">
              <a:spLocks noChangeArrowheads="1"/>
            </p:cNvSpPr>
            <p:nvPr/>
          </p:nvSpPr>
          <p:spPr bwMode="auto">
            <a:xfrm>
              <a:off x="1580" y="1518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itchFamily="34" charset="0"/>
                </a:rPr>
                <a:t>Core</a:t>
              </a:r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6599238" y="2763838"/>
            <a:ext cx="925512" cy="3378200"/>
            <a:chOff x="4157" y="1849"/>
            <a:chExt cx="583" cy="2128"/>
          </a:xfrm>
        </p:grpSpPr>
        <p:sp>
          <p:nvSpPr>
            <p:cNvPr id="31833" name="Rectangle 65"/>
            <p:cNvSpPr>
              <a:spLocks noChangeArrowheads="1"/>
            </p:cNvSpPr>
            <p:nvPr/>
          </p:nvSpPr>
          <p:spPr bwMode="auto">
            <a:xfrm>
              <a:off x="4220" y="3727"/>
              <a:ext cx="51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FF00"/>
                  </a:solidFill>
                  <a:latin typeface="Arial" pitchFamily="34" charset="0"/>
                </a:rPr>
                <a:t>Gr. 1</a:t>
              </a:r>
            </a:p>
          </p:txBody>
        </p:sp>
        <p:sp>
          <p:nvSpPr>
            <p:cNvPr id="31834" name="Text Box 66"/>
            <p:cNvSpPr txBox="1">
              <a:spLocks noChangeArrowheads="1"/>
            </p:cNvSpPr>
            <p:nvPr/>
          </p:nvSpPr>
          <p:spPr bwMode="auto">
            <a:xfrm>
              <a:off x="4157" y="1849"/>
              <a:ext cx="583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Encore/ Plan</a:t>
              </a:r>
            </a:p>
          </p:txBody>
        </p:sp>
      </p:grpSp>
      <p:sp>
        <p:nvSpPr>
          <p:cNvPr id="31768" name="Line 67"/>
          <p:cNvSpPr>
            <a:spLocks noChangeShapeType="1"/>
          </p:cNvSpPr>
          <p:nvPr/>
        </p:nvSpPr>
        <p:spPr bwMode="auto">
          <a:xfrm>
            <a:off x="1600200" y="1504950"/>
            <a:ext cx="0" cy="5140325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4922838" y="3930650"/>
            <a:ext cx="954087" cy="2185988"/>
            <a:chOff x="3101" y="2584"/>
            <a:chExt cx="601" cy="1377"/>
          </a:xfrm>
        </p:grpSpPr>
        <p:sp>
          <p:nvSpPr>
            <p:cNvPr id="31831" name="Rectangle 69"/>
            <p:cNvSpPr>
              <a:spLocks noChangeArrowheads="1"/>
            </p:cNvSpPr>
            <p:nvPr/>
          </p:nvSpPr>
          <p:spPr bwMode="auto">
            <a:xfrm>
              <a:off x="3161" y="3711"/>
              <a:ext cx="47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0000"/>
                  </a:solidFill>
                  <a:latin typeface="Arial" pitchFamily="34" charset="0"/>
                </a:rPr>
                <a:t>Gr. 3</a:t>
              </a:r>
            </a:p>
          </p:txBody>
        </p:sp>
        <p:sp>
          <p:nvSpPr>
            <p:cNvPr id="31832" name="Text Box 70"/>
            <p:cNvSpPr txBox="1">
              <a:spLocks noChangeArrowheads="1"/>
            </p:cNvSpPr>
            <p:nvPr/>
          </p:nvSpPr>
          <p:spPr bwMode="auto">
            <a:xfrm>
              <a:off x="3101" y="2584"/>
              <a:ext cx="601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Encore/ Plan</a:t>
              </a:r>
            </a:p>
          </p:txBody>
        </p:sp>
      </p:grpSp>
      <p:sp>
        <p:nvSpPr>
          <p:cNvPr id="31770" name="Line 71"/>
          <p:cNvSpPr>
            <a:spLocks noChangeShapeType="1"/>
          </p:cNvSpPr>
          <p:nvPr/>
        </p:nvSpPr>
        <p:spPr bwMode="auto">
          <a:xfrm>
            <a:off x="7486650" y="150495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Line 72"/>
          <p:cNvSpPr>
            <a:spLocks noChangeShapeType="1"/>
          </p:cNvSpPr>
          <p:nvPr/>
        </p:nvSpPr>
        <p:spPr bwMode="auto">
          <a:xfrm>
            <a:off x="2439988" y="150495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73"/>
          <p:cNvSpPr>
            <a:spLocks noChangeShapeType="1"/>
          </p:cNvSpPr>
          <p:nvPr/>
        </p:nvSpPr>
        <p:spPr bwMode="auto">
          <a:xfrm>
            <a:off x="3281363" y="150495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74"/>
          <p:cNvSpPr>
            <a:spLocks noChangeShapeType="1"/>
          </p:cNvSpPr>
          <p:nvPr/>
        </p:nvSpPr>
        <p:spPr bwMode="auto">
          <a:xfrm>
            <a:off x="6645275" y="150495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Line 75"/>
          <p:cNvSpPr>
            <a:spLocks noChangeShapeType="1"/>
          </p:cNvSpPr>
          <p:nvPr/>
        </p:nvSpPr>
        <p:spPr bwMode="auto">
          <a:xfrm>
            <a:off x="4122738" y="150495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Line 76"/>
          <p:cNvSpPr>
            <a:spLocks noChangeShapeType="1"/>
          </p:cNvSpPr>
          <p:nvPr/>
        </p:nvSpPr>
        <p:spPr bwMode="auto">
          <a:xfrm>
            <a:off x="5803900" y="150495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Line 77"/>
          <p:cNvSpPr>
            <a:spLocks noChangeShapeType="1"/>
          </p:cNvSpPr>
          <p:nvPr/>
        </p:nvSpPr>
        <p:spPr bwMode="auto">
          <a:xfrm>
            <a:off x="4965700" y="1546225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Line 78"/>
          <p:cNvSpPr>
            <a:spLocks noChangeShapeType="1"/>
          </p:cNvSpPr>
          <p:nvPr/>
        </p:nvSpPr>
        <p:spPr bwMode="auto">
          <a:xfrm>
            <a:off x="8435975" y="1500188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79"/>
          <p:cNvSpPr>
            <a:spLocks noChangeShapeType="1"/>
          </p:cNvSpPr>
          <p:nvPr/>
        </p:nvSpPr>
        <p:spPr bwMode="auto">
          <a:xfrm>
            <a:off x="1381125" y="1516063"/>
            <a:ext cx="0" cy="5138737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Line 80"/>
          <p:cNvSpPr>
            <a:spLocks noChangeShapeType="1"/>
          </p:cNvSpPr>
          <p:nvPr/>
        </p:nvSpPr>
        <p:spPr bwMode="auto">
          <a:xfrm>
            <a:off x="571500" y="6181725"/>
            <a:ext cx="7858125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2398713" y="4613275"/>
            <a:ext cx="957262" cy="2073275"/>
            <a:chOff x="1511" y="3014"/>
            <a:chExt cx="603" cy="1306"/>
          </a:xfrm>
        </p:grpSpPr>
        <p:sp>
          <p:nvSpPr>
            <p:cNvPr id="31829" name="Text Box 82"/>
            <p:cNvSpPr txBox="1">
              <a:spLocks noChangeArrowheads="1"/>
            </p:cNvSpPr>
            <p:nvPr/>
          </p:nvSpPr>
          <p:spPr bwMode="auto">
            <a:xfrm>
              <a:off x="1668" y="3014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99FF99"/>
                  </a:solidFill>
                  <a:latin typeface="Arial" pitchFamily="34" charset="0"/>
                </a:rPr>
                <a:t>I/E</a:t>
              </a:r>
            </a:p>
          </p:txBody>
        </p:sp>
        <p:sp>
          <p:nvSpPr>
            <p:cNvPr id="31830" name="Text Box 83"/>
            <p:cNvSpPr txBox="1">
              <a:spLocks noChangeArrowheads="1"/>
            </p:cNvSpPr>
            <p:nvPr/>
          </p:nvSpPr>
          <p:spPr bwMode="auto">
            <a:xfrm>
              <a:off x="1511" y="4070"/>
              <a:ext cx="60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C000"/>
                  </a:solidFill>
                  <a:latin typeface="Arial" pitchFamily="34" charset="0"/>
                </a:rPr>
                <a:t>Gr. 4</a:t>
              </a:r>
            </a:p>
          </p:txBody>
        </p: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6613525" y="3430588"/>
            <a:ext cx="957263" cy="3221037"/>
            <a:chOff x="4166" y="2269"/>
            <a:chExt cx="603" cy="2029"/>
          </a:xfrm>
        </p:grpSpPr>
        <p:sp>
          <p:nvSpPr>
            <p:cNvPr id="31827" name="Text Box 85"/>
            <p:cNvSpPr txBox="1">
              <a:spLocks noChangeArrowheads="1"/>
            </p:cNvSpPr>
            <p:nvPr/>
          </p:nvSpPr>
          <p:spPr bwMode="auto">
            <a:xfrm>
              <a:off x="4247" y="2269"/>
              <a:ext cx="40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99FF99"/>
                  </a:solidFill>
                  <a:latin typeface="Arial" pitchFamily="34" charset="0"/>
                </a:rPr>
                <a:t>I/E</a:t>
              </a:r>
            </a:p>
          </p:txBody>
        </p:sp>
        <p:sp>
          <p:nvSpPr>
            <p:cNvPr id="31828" name="Text Box 86"/>
            <p:cNvSpPr txBox="1">
              <a:spLocks noChangeArrowheads="1"/>
            </p:cNvSpPr>
            <p:nvPr/>
          </p:nvSpPr>
          <p:spPr bwMode="auto">
            <a:xfrm>
              <a:off x="4166" y="4048"/>
              <a:ext cx="60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FFFF"/>
                  </a:solidFill>
                  <a:latin typeface="Arial" pitchFamily="34" charset="0"/>
                </a:rPr>
                <a:t>Gr. 2</a:t>
              </a:r>
            </a:p>
          </p:txBody>
        </p:sp>
      </p:grpSp>
      <p:grpSp>
        <p:nvGrpSpPr>
          <p:cNvPr id="17" name="Group 87"/>
          <p:cNvGrpSpPr>
            <a:grpSpLocks/>
          </p:cNvGrpSpPr>
          <p:nvPr/>
        </p:nvGrpSpPr>
        <p:grpSpPr bwMode="auto">
          <a:xfrm>
            <a:off x="4079875" y="4003675"/>
            <a:ext cx="957263" cy="2662238"/>
            <a:chOff x="2570" y="2630"/>
            <a:chExt cx="603" cy="1677"/>
          </a:xfrm>
        </p:grpSpPr>
        <p:sp>
          <p:nvSpPr>
            <p:cNvPr id="31825" name="Text Box 88"/>
            <p:cNvSpPr txBox="1">
              <a:spLocks noChangeArrowheads="1"/>
            </p:cNvSpPr>
            <p:nvPr/>
          </p:nvSpPr>
          <p:spPr bwMode="auto">
            <a:xfrm>
              <a:off x="2747" y="2630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99FF99"/>
                  </a:solidFill>
                  <a:latin typeface="Arial" pitchFamily="34" charset="0"/>
                </a:rPr>
                <a:t>I/E</a:t>
              </a:r>
            </a:p>
          </p:txBody>
        </p:sp>
        <p:sp>
          <p:nvSpPr>
            <p:cNvPr id="31826" name="Text Box 89"/>
            <p:cNvSpPr txBox="1">
              <a:spLocks noChangeArrowheads="1"/>
            </p:cNvSpPr>
            <p:nvPr/>
          </p:nvSpPr>
          <p:spPr bwMode="auto">
            <a:xfrm>
              <a:off x="2570" y="4057"/>
              <a:ext cx="60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Arial" pitchFamily="34" charset="0"/>
                </a:rPr>
                <a:t>Gr. 3</a:t>
              </a:r>
            </a:p>
          </p:txBody>
        </p: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7477125" y="2832100"/>
            <a:ext cx="957263" cy="3816350"/>
            <a:chOff x="4710" y="1892"/>
            <a:chExt cx="603" cy="2404"/>
          </a:xfrm>
        </p:grpSpPr>
        <p:sp>
          <p:nvSpPr>
            <p:cNvPr id="31823" name="Text Box 91"/>
            <p:cNvSpPr txBox="1">
              <a:spLocks noChangeArrowheads="1"/>
            </p:cNvSpPr>
            <p:nvPr/>
          </p:nvSpPr>
          <p:spPr bwMode="auto">
            <a:xfrm>
              <a:off x="4894" y="1892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99FF99"/>
                  </a:solidFill>
                  <a:latin typeface="Arial" pitchFamily="34" charset="0"/>
                </a:rPr>
                <a:t>I/E</a:t>
              </a:r>
            </a:p>
          </p:txBody>
        </p:sp>
        <p:sp>
          <p:nvSpPr>
            <p:cNvPr id="31824" name="Text Box 92"/>
            <p:cNvSpPr txBox="1">
              <a:spLocks noChangeArrowheads="1"/>
            </p:cNvSpPr>
            <p:nvPr/>
          </p:nvSpPr>
          <p:spPr bwMode="auto">
            <a:xfrm>
              <a:off x="4710" y="4046"/>
              <a:ext cx="60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latin typeface="Arial" pitchFamily="34" charset="0"/>
                </a:rPr>
                <a:t>Gr. 1</a:t>
              </a:r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1550988" y="5203825"/>
            <a:ext cx="957262" cy="1462088"/>
            <a:chOff x="977" y="3386"/>
            <a:chExt cx="603" cy="921"/>
          </a:xfrm>
        </p:grpSpPr>
        <p:sp>
          <p:nvSpPr>
            <p:cNvPr id="31821" name="Text Box 94"/>
            <p:cNvSpPr txBox="1">
              <a:spLocks noChangeArrowheads="1"/>
            </p:cNvSpPr>
            <p:nvPr/>
          </p:nvSpPr>
          <p:spPr bwMode="auto">
            <a:xfrm>
              <a:off x="1151" y="3386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99FF99"/>
                  </a:solidFill>
                  <a:latin typeface="Arial" pitchFamily="34" charset="0"/>
                </a:rPr>
                <a:t>I/E</a:t>
              </a:r>
            </a:p>
          </p:txBody>
        </p:sp>
        <p:sp>
          <p:nvSpPr>
            <p:cNvPr id="31822" name="Text Box 95"/>
            <p:cNvSpPr txBox="1">
              <a:spLocks noChangeArrowheads="1"/>
            </p:cNvSpPr>
            <p:nvPr/>
          </p:nvSpPr>
          <p:spPr bwMode="auto">
            <a:xfrm>
              <a:off x="977" y="4057"/>
              <a:ext cx="60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66FF"/>
                  </a:solidFill>
                  <a:latin typeface="Arial" pitchFamily="34" charset="0"/>
                </a:rPr>
                <a:t>Gr. 5</a:t>
              </a:r>
            </a:p>
          </p:txBody>
        </p:sp>
      </p:grpSp>
      <p:grpSp>
        <p:nvGrpSpPr>
          <p:cNvPr id="31785" name="Group 96"/>
          <p:cNvGrpSpPr>
            <a:grpSpLocks/>
          </p:cNvGrpSpPr>
          <p:nvPr/>
        </p:nvGrpSpPr>
        <p:grpSpPr bwMode="auto">
          <a:xfrm>
            <a:off x="468313" y="2220913"/>
            <a:ext cx="973137" cy="4389437"/>
            <a:chOff x="295" y="1507"/>
            <a:chExt cx="613" cy="2765"/>
          </a:xfrm>
        </p:grpSpPr>
        <p:grpSp>
          <p:nvGrpSpPr>
            <p:cNvPr id="31812" name="Group 97"/>
            <p:cNvGrpSpPr>
              <a:grpSpLocks/>
            </p:cNvGrpSpPr>
            <p:nvPr/>
          </p:nvGrpSpPr>
          <p:grpSpPr bwMode="auto">
            <a:xfrm>
              <a:off x="330" y="1507"/>
              <a:ext cx="549" cy="2435"/>
              <a:chOff x="453" y="1615"/>
              <a:chExt cx="581" cy="2435"/>
            </a:xfrm>
          </p:grpSpPr>
          <p:sp>
            <p:nvSpPr>
              <p:cNvPr id="27716" name="Text Box 98"/>
              <p:cNvSpPr txBox="1">
                <a:spLocks noChangeArrowheads="1"/>
              </p:cNvSpPr>
              <p:nvPr/>
            </p:nvSpPr>
            <p:spPr bwMode="auto">
              <a:xfrm>
                <a:off x="470" y="1615"/>
                <a:ext cx="54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b="1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Arial" pitchFamily="34" charset="0"/>
                  </a:rPr>
                  <a:t>Kind.</a:t>
                </a:r>
              </a:p>
            </p:txBody>
          </p:sp>
          <p:sp>
            <p:nvSpPr>
              <p:cNvPr id="31815" name="Text Box 99"/>
              <p:cNvSpPr txBox="1">
                <a:spLocks noChangeArrowheads="1"/>
              </p:cNvSpPr>
              <p:nvPr/>
            </p:nvSpPr>
            <p:spPr bwMode="auto">
              <a:xfrm>
                <a:off x="490" y="1981"/>
                <a:ext cx="50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</a:rPr>
                  <a:t>Gr. 1</a:t>
                </a:r>
              </a:p>
            </p:txBody>
          </p:sp>
          <p:sp>
            <p:nvSpPr>
              <p:cNvPr id="31816" name="Text Box 100"/>
              <p:cNvSpPr txBox="1">
                <a:spLocks noChangeArrowheads="1"/>
              </p:cNvSpPr>
              <p:nvPr/>
            </p:nvSpPr>
            <p:spPr bwMode="auto">
              <a:xfrm>
                <a:off x="490" y="3079"/>
                <a:ext cx="50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FFC000"/>
                    </a:solidFill>
                    <a:latin typeface="Arial" pitchFamily="34" charset="0"/>
                  </a:rPr>
                  <a:t>Gr. 4</a:t>
                </a:r>
              </a:p>
            </p:txBody>
          </p:sp>
          <p:sp>
            <p:nvSpPr>
              <p:cNvPr id="31817" name="Text Box 101"/>
              <p:cNvSpPr txBox="1">
                <a:spLocks noChangeArrowheads="1"/>
              </p:cNvSpPr>
              <p:nvPr/>
            </p:nvSpPr>
            <p:spPr bwMode="auto">
              <a:xfrm>
                <a:off x="490" y="3445"/>
                <a:ext cx="50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FF66FF"/>
                    </a:solidFill>
                    <a:latin typeface="Arial" pitchFamily="34" charset="0"/>
                  </a:rPr>
                  <a:t>Gr. 5</a:t>
                </a:r>
              </a:p>
            </p:txBody>
          </p:sp>
          <p:sp>
            <p:nvSpPr>
              <p:cNvPr id="31818" name="Text Box 102"/>
              <p:cNvSpPr txBox="1">
                <a:spLocks noChangeArrowheads="1"/>
              </p:cNvSpPr>
              <p:nvPr/>
            </p:nvSpPr>
            <p:spPr bwMode="auto">
              <a:xfrm>
                <a:off x="453" y="3838"/>
                <a:ext cx="581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8F8F8"/>
                    </a:solidFill>
                    <a:latin typeface="Arial" pitchFamily="34" charset="0"/>
                  </a:rPr>
                  <a:t>Encore</a:t>
                </a:r>
                <a:endParaRPr lang="en-US" sz="2000" b="1">
                  <a:solidFill>
                    <a:srgbClr val="F8F8F8"/>
                  </a:solidFill>
                  <a:latin typeface="Arial" pitchFamily="34" charset="0"/>
                </a:endParaRPr>
              </a:p>
            </p:txBody>
          </p:sp>
          <p:sp>
            <p:nvSpPr>
              <p:cNvPr id="31819" name="Text Box 103"/>
              <p:cNvSpPr txBox="1">
                <a:spLocks noChangeArrowheads="1"/>
              </p:cNvSpPr>
              <p:nvPr/>
            </p:nvSpPr>
            <p:spPr bwMode="auto">
              <a:xfrm>
                <a:off x="490" y="2713"/>
                <a:ext cx="50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FF0000"/>
                    </a:solidFill>
                    <a:latin typeface="Arial" pitchFamily="34" charset="0"/>
                  </a:rPr>
                  <a:t>Gr. 3</a:t>
                </a:r>
              </a:p>
            </p:txBody>
          </p:sp>
          <p:sp>
            <p:nvSpPr>
              <p:cNvPr id="31820" name="Text Box 104"/>
              <p:cNvSpPr txBox="1">
                <a:spLocks noChangeArrowheads="1"/>
              </p:cNvSpPr>
              <p:nvPr/>
            </p:nvSpPr>
            <p:spPr bwMode="auto">
              <a:xfrm>
                <a:off x="490" y="2347"/>
                <a:ext cx="50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00FFFF"/>
                    </a:solidFill>
                    <a:latin typeface="Arial" pitchFamily="34" charset="0"/>
                  </a:rPr>
                  <a:t>Gr. 2</a:t>
                </a:r>
              </a:p>
            </p:txBody>
          </p:sp>
        </p:grpSp>
        <p:sp>
          <p:nvSpPr>
            <p:cNvPr id="31813" name="Text Box 105"/>
            <p:cNvSpPr txBox="1">
              <a:spLocks noChangeArrowheads="1"/>
            </p:cNvSpPr>
            <p:nvPr/>
          </p:nvSpPr>
          <p:spPr bwMode="auto">
            <a:xfrm>
              <a:off x="295" y="4059"/>
              <a:ext cx="613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99FF99"/>
                  </a:solidFill>
                  <a:latin typeface="Arial" pitchFamily="34" charset="0"/>
                </a:rPr>
                <a:t>I/E</a:t>
              </a:r>
            </a:p>
          </p:txBody>
        </p:sp>
      </p:grpSp>
      <p:sp>
        <p:nvSpPr>
          <p:cNvPr id="412778" name="Text Box 106"/>
          <p:cNvSpPr txBox="1">
            <a:spLocks noChangeArrowheads="1"/>
          </p:cNvSpPr>
          <p:nvPr/>
        </p:nvSpPr>
        <p:spPr bwMode="auto">
          <a:xfrm>
            <a:off x="4959350" y="6227763"/>
            <a:ext cx="674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L/R</a:t>
            </a:r>
          </a:p>
        </p:txBody>
      </p:sp>
      <p:sp>
        <p:nvSpPr>
          <p:cNvPr id="412779" name="Rectangle 107"/>
          <p:cNvSpPr>
            <a:spLocks noChangeArrowheads="1"/>
          </p:cNvSpPr>
          <p:nvPr/>
        </p:nvSpPr>
        <p:spPr bwMode="auto">
          <a:xfrm>
            <a:off x="1643063" y="5724525"/>
            <a:ext cx="720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latin typeface="Arial" pitchFamily="34" charset="0"/>
              </a:rPr>
              <a:t>Plan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412780" name="Text Box 108"/>
          <p:cNvSpPr txBox="1">
            <a:spLocks noChangeArrowheads="1"/>
          </p:cNvSpPr>
          <p:nvPr/>
        </p:nvSpPr>
        <p:spPr bwMode="auto">
          <a:xfrm>
            <a:off x="5753100" y="6267450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8F8F8"/>
                </a:solidFill>
                <a:latin typeface="Arial" pitchFamily="34" charset="0"/>
              </a:rPr>
              <a:t>Plan</a:t>
            </a:r>
            <a:endParaRPr lang="en-US" sz="2000" b="1">
              <a:solidFill>
                <a:srgbClr val="33CC33"/>
              </a:solidFill>
              <a:latin typeface="Arial" pitchFamily="34" charset="0"/>
            </a:endParaRPr>
          </a:p>
        </p:txBody>
      </p:sp>
      <p:grpSp>
        <p:nvGrpSpPr>
          <p:cNvPr id="22" name="Group 109"/>
          <p:cNvGrpSpPr>
            <a:grpSpLocks/>
          </p:cNvGrpSpPr>
          <p:nvPr/>
        </p:nvGrpSpPr>
        <p:grpSpPr bwMode="auto">
          <a:xfrm>
            <a:off x="1649413" y="2841625"/>
            <a:ext cx="5010150" cy="422275"/>
            <a:chOff x="1039" y="1898"/>
            <a:chExt cx="3156" cy="266"/>
          </a:xfrm>
        </p:grpSpPr>
        <p:sp>
          <p:nvSpPr>
            <p:cNvPr id="31807" name="Text Box 110"/>
            <p:cNvSpPr txBox="1">
              <a:spLocks noChangeArrowheads="1"/>
            </p:cNvSpPr>
            <p:nvPr/>
          </p:nvSpPr>
          <p:spPr bwMode="auto">
            <a:xfrm>
              <a:off x="1039" y="1898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08" name="Text Box 111"/>
            <p:cNvSpPr txBox="1">
              <a:spLocks noChangeArrowheads="1"/>
            </p:cNvSpPr>
            <p:nvPr/>
          </p:nvSpPr>
          <p:spPr bwMode="auto">
            <a:xfrm>
              <a:off x="1568" y="1898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09" name="Text Box 112"/>
            <p:cNvSpPr txBox="1">
              <a:spLocks noChangeArrowheads="1"/>
            </p:cNvSpPr>
            <p:nvPr/>
          </p:nvSpPr>
          <p:spPr bwMode="auto">
            <a:xfrm>
              <a:off x="2046" y="1910"/>
              <a:ext cx="57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10" name="Text Box 113"/>
            <p:cNvSpPr txBox="1">
              <a:spLocks noChangeArrowheads="1"/>
            </p:cNvSpPr>
            <p:nvPr/>
          </p:nvSpPr>
          <p:spPr bwMode="auto">
            <a:xfrm>
              <a:off x="3171" y="1921"/>
              <a:ext cx="53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11" name="Text Box 114"/>
            <p:cNvSpPr txBox="1">
              <a:spLocks noChangeArrowheads="1"/>
            </p:cNvSpPr>
            <p:nvPr/>
          </p:nvSpPr>
          <p:spPr bwMode="auto">
            <a:xfrm>
              <a:off x="3663" y="1933"/>
              <a:ext cx="53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  <a:latin typeface="Arial" pitchFamily="34" charset="0"/>
                </a:rPr>
                <a:t>Core</a:t>
              </a:r>
            </a:p>
          </p:txBody>
        </p:sp>
      </p:grpSp>
      <p:grpSp>
        <p:nvGrpSpPr>
          <p:cNvPr id="23" name="Group 115"/>
          <p:cNvGrpSpPr>
            <a:grpSpLocks/>
          </p:cNvGrpSpPr>
          <p:nvPr/>
        </p:nvGrpSpPr>
        <p:grpSpPr bwMode="auto">
          <a:xfrm>
            <a:off x="5764213" y="2146300"/>
            <a:ext cx="928687" cy="3981450"/>
            <a:chOff x="3631" y="1460"/>
            <a:chExt cx="585" cy="2508"/>
          </a:xfrm>
        </p:grpSpPr>
        <p:sp>
          <p:nvSpPr>
            <p:cNvPr id="31805" name="Rectangle 116"/>
            <p:cNvSpPr>
              <a:spLocks noChangeArrowheads="1"/>
            </p:cNvSpPr>
            <p:nvPr/>
          </p:nvSpPr>
          <p:spPr bwMode="auto">
            <a:xfrm>
              <a:off x="3797" y="3718"/>
              <a:ext cx="23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FFFF"/>
                  </a:solidFill>
                  <a:latin typeface="Arial" pitchFamily="34" charset="0"/>
                </a:rPr>
                <a:t>K</a:t>
              </a:r>
            </a:p>
          </p:txBody>
        </p:sp>
        <p:sp>
          <p:nvSpPr>
            <p:cNvPr id="31806" name="Text Box 117"/>
            <p:cNvSpPr txBox="1">
              <a:spLocks noChangeArrowheads="1"/>
            </p:cNvSpPr>
            <p:nvPr/>
          </p:nvSpPr>
          <p:spPr bwMode="auto">
            <a:xfrm>
              <a:off x="3631" y="1460"/>
              <a:ext cx="585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Encore/</a:t>
              </a:r>
            </a:p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Plan</a:t>
              </a:r>
              <a:endParaRPr lang="en-US" sz="1600" b="1">
                <a:solidFill>
                  <a:srgbClr val="33CC33"/>
                </a:solidFill>
                <a:latin typeface="Arial" pitchFamily="34" charset="0"/>
              </a:endParaRPr>
            </a:p>
          </p:txBody>
        </p:sp>
      </p:grpSp>
      <p:grpSp>
        <p:nvGrpSpPr>
          <p:cNvPr id="24" name="Group 118"/>
          <p:cNvGrpSpPr>
            <a:grpSpLocks/>
          </p:cNvGrpSpPr>
          <p:nvPr/>
        </p:nvGrpSpPr>
        <p:grpSpPr bwMode="auto">
          <a:xfrm>
            <a:off x="3257550" y="2228850"/>
            <a:ext cx="914400" cy="4454525"/>
            <a:chOff x="2052" y="1512"/>
            <a:chExt cx="576" cy="2806"/>
          </a:xfrm>
        </p:grpSpPr>
        <p:sp>
          <p:nvSpPr>
            <p:cNvPr id="27705" name="Text Box 119"/>
            <p:cNvSpPr txBox="1">
              <a:spLocks noChangeArrowheads="1"/>
            </p:cNvSpPr>
            <p:nvPr/>
          </p:nvSpPr>
          <p:spPr bwMode="auto">
            <a:xfrm>
              <a:off x="2052" y="4068"/>
              <a:ext cx="57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itchFamily="34" charset="0"/>
                </a:rPr>
                <a:t>K</a:t>
              </a:r>
            </a:p>
          </p:txBody>
        </p:sp>
        <p:sp>
          <p:nvSpPr>
            <p:cNvPr id="31804" name="Text Box 120"/>
            <p:cNvSpPr txBox="1">
              <a:spLocks noChangeArrowheads="1"/>
            </p:cNvSpPr>
            <p:nvPr/>
          </p:nvSpPr>
          <p:spPr bwMode="auto">
            <a:xfrm>
              <a:off x="2100" y="1512"/>
              <a:ext cx="52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rgbClr val="99FF99"/>
                  </a:solidFill>
                  <a:latin typeface="Arial" pitchFamily="34" charset="0"/>
                </a:rPr>
                <a:t>I/E</a:t>
              </a:r>
            </a:p>
          </p:txBody>
        </p:sp>
      </p:grpSp>
      <p:grpSp>
        <p:nvGrpSpPr>
          <p:cNvPr id="25" name="Group 121"/>
          <p:cNvGrpSpPr>
            <a:grpSpLocks/>
          </p:cNvGrpSpPr>
          <p:nvPr/>
        </p:nvGrpSpPr>
        <p:grpSpPr bwMode="auto">
          <a:xfrm>
            <a:off x="4197350" y="2235200"/>
            <a:ext cx="2349500" cy="3390900"/>
            <a:chOff x="2644" y="1516"/>
            <a:chExt cx="1480" cy="2136"/>
          </a:xfrm>
        </p:grpSpPr>
        <p:sp>
          <p:nvSpPr>
            <p:cNvPr id="31797" name="Text Box 122"/>
            <p:cNvSpPr txBox="1">
              <a:spLocks noChangeArrowheads="1"/>
            </p:cNvSpPr>
            <p:nvPr/>
          </p:nvSpPr>
          <p:spPr bwMode="auto">
            <a:xfrm>
              <a:off x="2644" y="1864"/>
              <a:ext cx="425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  <a:latin typeface="Arial" pitchFamily="34" charset="0"/>
                </a:rPr>
                <a:t>R/L</a:t>
              </a:r>
            </a:p>
          </p:txBody>
        </p:sp>
        <p:sp>
          <p:nvSpPr>
            <p:cNvPr id="31798" name="Text Box 123"/>
            <p:cNvSpPr txBox="1">
              <a:spLocks noChangeArrowheads="1"/>
            </p:cNvSpPr>
            <p:nvPr/>
          </p:nvSpPr>
          <p:spPr bwMode="auto">
            <a:xfrm>
              <a:off x="3687" y="2224"/>
              <a:ext cx="425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  <a:latin typeface="Arial" pitchFamily="34" charset="0"/>
                </a:rPr>
                <a:t>R/L</a:t>
              </a:r>
            </a:p>
          </p:txBody>
        </p:sp>
        <p:sp>
          <p:nvSpPr>
            <p:cNvPr id="31799" name="Text Box 124"/>
            <p:cNvSpPr txBox="1">
              <a:spLocks noChangeArrowheads="1"/>
            </p:cNvSpPr>
            <p:nvPr/>
          </p:nvSpPr>
          <p:spPr bwMode="auto">
            <a:xfrm>
              <a:off x="3699" y="2620"/>
              <a:ext cx="425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  <a:latin typeface="Arial" pitchFamily="34" charset="0"/>
                </a:rPr>
                <a:t>L/R</a:t>
              </a:r>
            </a:p>
          </p:txBody>
        </p:sp>
        <p:sp>
          <p:nvSpPr>
            <p:cNvPr id="31800" name="Text Box 125"/>
            <p:cNvSpPr txBox="1">
              <a:spLocks noChangeArrowheads="1"/>
            </p:cNvSpPr>
            <p:nvPr/>
          </p:nvSpPr>
          <p:spPr bwMode="auto">
            <a:xfrm>
              <a:off x="3172" y="2968"/>
              <a:ext cx="425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  <a:latin typeface="Arial" pitchFamily="34" charset="0"/>
                </a:rPr>
                <a:t>L/R</a:t>
              </a:r>
            </a:p>
          </p:txBody>
        </p:sp>
        <p:sp>
          <p:nvSpPr>
            <p:cNvPr id="31801" name="Text Box 126"/>
            <p:cNvSpPr txBox="1">
              <a:spLocks noChangeArrowheads="1"/>
            </p:cNvSpPr>
            <p:nvPr/>
          </p:nvSpPr>
          <p:spPr bwMode="auto">
            <a:xfrm>
              <a:off x="3184" y="3364"/>
              <a:ext cx="425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  <a:latin typeface="Arial" pitchFamily="34" charset="0"/>
                </a:rPr>
                <a:t>R/L</a:t>
              </a:r>
            </a:p>
          </p:txBody>
        </p:sp>
        <p:sp>
          <p:nvSpPr>
            <p:cNvPr id="31802" name="Text Box 127"/>
            <p:cNvSpPr txBox="1">
              <a:spLocks noChangeArrowheads="1"/>
            </p:cNvSpPr>
            <p:nvPr/>
          </p:nvSpPr>
          <p:spPr bwMode="auto">
            <a:xfrm>
              <a:off x="2656" y="1516"/>
              <a:ext cx="425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  <a:latin typeface="Arial" pitchFamily="34" charset="0"/>
                </a:rPr>
                <a:t>L/R</a:t>
              </a:r>
            </a:p>
          </p:txBody>
        </p:sp>
      </p:grpSp>
      <p:sp>
        <p:nvSpPr>
          <p:cNvPr id="31793" name="Rectangle 128"/>
          <p:cNvSpPr>
            <a:spLocks noChangeArrowheads="1"/>
          </p:cNvSpPr>
          <p:nvPr/>
        </p:nvSpPr>
        <p:spPr bwMode="auto">
          <a:xfrm>
            <a:off x="582613" y="1504950"/>
            <a:ext cx="8128000" cy="5181600"/>
          </a:xfrm>
          <a:prstGeom prst="rect">
            <a:avLst/>
          </a:prstGeom>
          <a:noFill/>
          <a:ln w="28575">
            <a:solidFill>
              <a:srgbClr val="F8F8F8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1794" name="Line 129"/>
          <p:cNvSpPr>
            <a:spLocks noChangeShapeType="1"/>
          </p:cNvSpPr>
          <p:nvPr/>
        </p:nvSpPr>
        <p:spPr bwMode="auto">
          <a:xfrm>
            <a:off x="8435975" y="1500188"/>
            <a:ext cx="0" cy="5140325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Action Button: Forward or Next 129">
            <a:hlinkClick r:id="rId2" action="ppaction://hlinksldjump" highlightClick="1"/>
          </p:cNvPr>
          <p:cNvSpPr/>
          <p:nvPr/>
        </p:nvSpPr>
        <p:spPr>
          <a:xfrm>
            <a:off x="7761288" y="555625"/>
            <a:ext cx="577850" cy="630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796" name="Picture 130" descr="logotrans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280988"/>
            <a:ext cx="1519237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2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99" grpId="0"/>
      <p:bldP spid="412778" grpId="0"/>
      <p:bldP spid="412779" grpId="0"/>
      <p:bldP spid="4127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638175"/>
            <a:ext cx="7951787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423E26"/>
                </a:solidFill>
              </a:rPr>
              <a:t>Elementary School Scheduling of the Intervention/Enrichment Period (p.7-8)</a:t>
            </a:r>
          </a:p>
        </p:txBody>
      </p:sp>
      <p:sp>
        <p:nvSpPr>
          <p:cNvPr id="32771" name="AutoShape 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429000" y="2743200"/>
            <a:ext cx="2743200" cy="2057400"/>
          </a:xfrm>
          <a:prstGeom prst="actionButtonForwardNex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638175"/>
            <a:ext cx="7951787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423E26"/>
                </a:solidFill>
              </a:rPr>
              <a:t>Inclusion and the Intervention/Enrichment Schedule (p.9)</a:t>
            </a:r>
          </a:p>
        </p:txBody>
      </p:sp>
      <p:sp>
        <p:nvSpPr>
          <p:cNvPr id="33795" name="AutoShape 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429000" y="2743200"/>
            <a:ext cx="2743200" cy="2057400"/>
          </a:xfrm>
          <a:prstGeom prst="actionButtonForwardNex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MS and HS I/E Scheduling Ideas</a:t>
            </a:r>
            <a:endParaRPr lang="en-US" sz="4000" dirty="0"/>
          </a:p>
        </p:txBody>
      </p:sp>
      <p:pic>
        <p:nvPicPr>
          <p:cNvPr id="34819" name="Content Placeholder 5" descr="MS Book Cover.gif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68413" y="1701800"/>
            <a:ext cx="2946400" cy="4206875"/>
          </a:xfrm>
          <a:solidFill>
            <a:srgbClr val="FFFFFF">
              <a:alpha val="72156"/>
            </a:srgbClr>
          </a:solidFill>
        </p:spPr>
      </p:pic>
      <p:pic>
        <p:nvPicPr>
          <p:cNvPr id="34820" name="Content Placeholder 6" descr="HSBookCover.gif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989513" y="1728788"/>
            <a:ext cx="2803525" cy="4205287"/>
          </a:xfrm>
          <a:solidFill>
            <a:srgbClr val="FFFFFF">
              <a:alpha val="72156"/>
            </a:srgbClr>
          </a:solidFill>
        </p:spPr>
      </p:pic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1397000" y="6159500"/>
            <a:ext cx="633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2"/>
                </a:solidFill>
                <a:hlinkClick r:id="rId6"/>
              </a:rPr>
              <a:t>Available at www.eyeoneducation.com</a:t>
            </a:r>
            <a:endParaRPr lang="en-US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ustom 1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000000"/>
      </a:hlink>
      <a:folHlink>
        <a:srgbClr val="FFC000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000000"/>
    </a:hlink>
    <a:folHlink>
      <a:srgbClr val="FFC00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000000"/>
    </a:hlink>
    <a:folHlink>
      <a:srgbClr val="FFC00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000000"/>
    </a:hlink>
    <a:folHlink>
      <a:srgbClr val="FFC000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000000"/>
    </a:hlink>
    <a:folHlink>
      <a:srgbClr val="FFC000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000000"/>
    </a:hlink>
    <a:folHlink>
      <a:srgbClr val="FFC000"/>
    </a:folHlink>
  </a:clrScheme>
</a:themeOverride>
</file>

<file path=ppt/theme/themeOverride6.xml><?xml version="1.0" encoding="utf-8"?>
<a:themeOverride xmlns:a="http://schemas.openxmlformats.org/drawingml/2006/main">
  <a:clrScheme name="Custom 1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000000"/>
    </a:hlink>
    <a:folHlink>
      <a:srgbClr val="FFC000"/>
    </a:folHlink>
  </a:clrScheme>
</a:themeOverride>
</file>

<file path=ppt/theme/themeOverride7.xml><?xml version="1.0" encoding="utf-8"?>
<a:themeOverride xmlns:a="http://schemas.openxmlformats.org/drawingml/2006/main">
  <a:clrScheme name="Custom 1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000000"/>
    </a:hlink>
    <a:folHlink>
      <a:srgbClr val="FFC000"/>
    </a:folHlink>
  </a:clrScheme>
</a:themeOverride>
</file>

<file path=ppt/theme/themeOverride8.xml><?xml version="1.0" encoding="utf-8"?>
<a:themeOverride xmlns:a="http://schemas.openxmlformats.org/drawingml/2006/main">
  <a:clrScheme name="Custom 1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000000"/>
    </a:hlink>
    <a:folHlink>
      <a:srgbClr val="FFC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20118</TotalTime>
  <Words>4352</Words>
  <Application>Microsoft PowerPoint</Application>
  <PresentationFormat>On-screen Show (4:3)</PresentationFormat>
  <Paragraphs>993</Paragraphs>
  <Slides>50</Slides>
  <Notes>46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Celebration</vt:lpstr>
      <vt:lpstr>Worksheet</vt:lpstr>
      <vt:lpstr>Slide 1</vt:lpstr>
      <vt:lpstr> Agenda</vt:lpstr>
      <vt:lpstr>I/E Scheduling Issues</vt:lpstr>
      <vt:lpstr>However…remember the prime rule of school scheduling:</vt:lpstr>
      <vt:lpstr>Slide 5</vt:lpstr>
      <vt:lpstr>Slide 6</vt:lpstr>
      <vt:lpstr>Elementary School Scheduling of the Intervention/Enrichment Period (p.7-8)</vt:lpstr>
      <vt:lpstr>Inclusion and the Intervention/Enrichment Schedule (p.9)</vt:lpstr>
      <vt:lpstr>MS and HS I/E Scheduling Ideas</vt:lpstr>
      <vt:lpstr>The Four-Block Schedule with an        Intervention/Enrichment Period</vt:lpstr>
      <vt:lpstr>I/E Period Placement Options</vt:lpstr>
      <vt:lpstr>Slide 12</vt:lpstr>
      <vt:lpstr>I/E Period Placed in 1st Period Slot (P.10)</vt:lpstr>
      <vt:lpstr>Slide 14</vt:lpstr>
      <vt:lpstr>I/E Period Placed after Block I (P.10)</vt:lpstr>
      <vt:lpstr>Slide 16</vt:lpstr>
      <vt:lpstr>Three Grade Level I/E Periods Built Around Block I (P. 10)</vt:lpstr>
      <vt:lpstr>Slide 18</vt:lpstr>
      <vt:lpstr>Two (6th &amp; 7-8) I/E Periods Built Around Block I (p. 11)</vt:lpstr>
      <vt:lpstr>Slide 20</vt:lpstr>
      <vt:lpstr>Three Grade Level I/E Periods Built Around Early Lunch (P.11)</vt:lpstr>
      <vt:lpstr>Slide 22</vt:lpstr>
      <vt:lpstr>Three Grade Level I/E Periods Built Around Late Lunch (p. 11)</vt:lpstr>
      <vt:lpstr>Other I/E Period Placement Options</vt:lpstr>
      <vt:lpstr>Overall Pros and Cons of I/E Period</vt:lpstr>
      <vt:lpstr>Kate Collins Plan For Intervention/Enrichment Period (P. 12)</vt:lpstr>
      <vt:lpstr>Slide 27</vt:lpstr>
      <vt:lpstr>The 8 A/B Schedule with and Intervention/Enrichment Block</vt:lpstr>
      <vt:lpstr>The 8 A/B or 4X4 Schedule with a 9th Period Added for Intervention/Enrichment</vt:lpstr>
      <vt:lpstr>The Intervention/Enrichment Period</vt:lpstr>
      <vt:lpstr>Scheduling the High School Intervention/Enrichment Period (P.13)</vt:lpstr>
      <vt:lpstr>Caveat emptor!</vt:lpstr>
      <vt:lpstr>I/E Organization </vt:lpstr>
      <vt:lpstr>Intervention/Enrichment Processes</vt:lpstr>
      <vt:lpstr>Slide 35</vt:lpstr>
      <vt:lpstr>Slide 36</vt:lpstr>
      <vt:lpstr>Key Factors: I/E</vt:lpstr>
      <vt:lpstr>Key Factors: I/E</vt:lpstr>
      <vt:lpstr>Key Factors: I/E con’t.</vt:lpstr>
      <vt:lpstr>Slide 40</vt:lpstr>
      <vt:lpstr>Adding an  Additional Professional Development Period to the Schedule:   Three Ideas</vt:lpstr>
      <vt:lpstr>Slide 42</vt:lpstr>
      <vt:lpstr>Slide 43</vt:lpstr>
      <vt:lpstr>Encore Classes 3-Day Rotation</vt:lpstr>
      <vt:lpstr>Encore 2 Classes 3-Day Rotation</vt:lpstr>
      <vt:lpstr>Hanover, VA</vt:lpstr>
      <vt:lpstr>Slide 47</vt:lpstr>
      <vt:lpstr>Alternating Grade Level and Departmental MS Planning Time Schedule (P. 14)</vt:lpstr>
      <vt:lpstr>Organization and Uses of Common Planning Time</vt:lpstr>
      <vt:lpstr>Slide 50</vt:lpstr>
    </vt:vector>
  </TitlesOfParts>
  <Company>James Madison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Scheduling to Provide Time for Instructional Interventions in Elementary Schools</dc:title>
  <dc:creator>Michael D. Rettig</dc:creator>
  <cp:lastModifiedBy>MDR</cp:lastModifiedBy>
  <cp:revision>291</cp:revision>
  <cp:lastPrinted>2000-01-31T21:44:47Z</cp:lastPrinted>
  <dcterms:created xsi:type="dcterms:W3CDTF">2000-01-25T15:35:36Z</dcterms:created>
  <dcterms:modified xsi:type="dcterms:W3CDTF">2009-03-22T13:59:10Z</dcterms:modified>
</cp:coreProperties>
</file>