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ppt/diagrams/colors1.xml" ContentType="application/vnd.openxmlformats-officedocument.drawingml.diagramColor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docProps/app.xml" ContentType="application/vnd.openxmlformats-officedocument.extended-properties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notesSlides/notesSlide16.xml" ContentType="application/vnd.openxmlformats-officedocument.presentationml.notesSlide+xml"/>
  <Override PartName="/ppt/notesSlides/notesSlide3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Override7.xml" ContentType="application/vnd.openxmlformats-officedocument.themeOverr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42.xml" ContentType="application/vnd.openxmlformats-officedocument.presentationml.notesSlide+xml"/>
  <Default Extension="pict" ContentType="image/pict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5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quickStyle1.xml" ContentType="application/vnd.openxmlformats-officedocument.drawingml.diagramStyl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Default Extension="vml" ContentType="application/vnd.openxmlformats-officedocument.vmlDrawing"/>
  <Default Extension="png" ContentType="image/png"/>
  <Override PartName="/ppt/theme/themeOverride2.xml" ContentType="application/vnd.openxmlformats-officedocument.themeOverride+xml"/>
  <Override PartName="/ppt/theme/themeOverride4.xml" ContentType="application/vnd.openxmlformats-officedocument.themeOverride+xml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notesSlides/notesSlide39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24.xml" ContentType="application/vnd.openxmlformats-officedocument.presentationml.notes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Default Extension="xls" ContentType="application/vnd.ms-excel"/>
  <Override PartName="/ppt/notesSlides/notesSlide28.xml" ContentType="application/vnd.openxmlformats-officedocument.presentationml.notesSlide+xml"/>
  <Override PartName="/ppt/theme/theme2.xml" ContentType="application/vnd.openxmlformats-officedocument.theme+xml"/>
  <Override PartName="/ppt/notesSlides/notesSlide27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notesSlides/notesSlide4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6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Override6.xml" ContentType="application/vnd.openxmlformats-officedocument.themeOverride+xml"/>
  <Override PartName="/ppt/slides/slide34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7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theme/themeOverride5.xml" ContentType="application/vnd.openxmlformats-officedocument.themeOverride+xml"/>
  <Override PartName="/ppt/slideLayouts/slideLayout7.xml" ContentType="application/vnd.openxmlformats-officedocument.presentationml.slideLayout+xml"/>
  <Default Extension="jpeg" ContentType="image/jpeg"/>
  <Override PartName="/ppt/notesSlides/notesSlide33.xml" ContentType="application/vnd.openxmlformats-officedocument.presentationml.notes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theme/themeOverride1.xml" ContentType="application/vnd.openxmlformats-officedocument.themeOverride+xml"/>
  <Override PartName="/ppt/slides/slide15.xml" ContentType="application/vnd.openxmlformats-officedocument.presentationml.slide+xml"/>
  <Default Extension="rels" ContentType="application/vnd.openxmlformats-package.relationships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831" r:id="rId1"/>
  </p:sldMasterIdLst>
  <p:notesMasterIdLst>
    <p:notesMasterId r:id="rId45"/>
  </p:notesMasterIdLst>
  <p:handoutMasterIdLst>
    <p:handoutMasterId r:id="rId46"/>
  </p:handoutMasterIdLst>
  <p:sldIdLst>
    <p:sldId id="447" r:id="rId2"/>
    <p:sldId id="477" r:id="rId3"/>
    <p:sldId id="478" r:id="rId4"/>
    <p:sldId id="623" r:id="rId5"/>
    <p:sldId id="587" r:id="rId6"/>
    <p:sldId id="625" r:id="rId7"/>
    <p:sldId id="627" r:id="rId8"/>
    <p:sldId id="628" r:id="rId9"/>
    <p:sldId id="626" r:id="rId10"/>
    <p:sldId id="512" r:id="rId11"/>
    <p:sldId id="470" r:id="rId12"/>
    <p:sldId id="588" r:id="rId13"/>
    <p:sldId id="475" r:id="rId14"/>
    <p:sldId id="629" r:id="rId15"/>
    <p:sldId id="630" r:id="rId16"/>
    <p:sldId id="631" r:id="rId17"/>
    <p:sldId id="611" r:id="rId18"/>
    <p:sldId id="609" r:id="rId19"/>
    <p:sldId id="591" r:id="rId20"/>
    <p:sldId id="617" r:id="rId21"/>
    <p:sldId id="593" r:id="rId22"/>
    <p:sldId id="610" r:id="rId23"/>
    <p:sldId id="595" r:id="rId24"/>
    <p:sldId id="596" r:id="rId25"/>
    <p:sldId id="597" r:id="rId26"/>
    <p:sldId id="598" r:id="rId27"/>
    <p:sldId id="599" r:id="rId28"/>
    <p:sldId id="600" r:id="rId29"/>
    <p:sldId id="601" r:id="rId30"/>
    <p:sldId id="602" r:id="rId31"/>
    <p:sldId id="604" r:id="rId32"/>
    <p:sldId id="603" r:id="rId33"/>
    <p:sldId id="581" r:id="rId34"/>
    <p:sldId id="632" r:id="rId35"/>
    <p:sldId id="585" r:id="rId36"/>
    <p:sldId id="584" r:id="rId37"/>
    <p:sldId id="620" r:id="rId38"/>
    <p:sldId id="618" r:id="rId39"/>
    <p:sldId id="619" r:id="rId40"/>
    <p:sldId id="614" r:id="rId41"/>
    <p:sldId id="573" r:id="rId42"/>
    <p:sldId id="571" r:id="rId43"/>
    <p:sldId id="616" r:id="rId4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gray" frameSlides="1"/>
  <p:showPr showNarration="1">
    <p:present/>
    <p:sldAll/>
    <p:penClr>
      <a:schemeClr val="tx1"/>
    </p:penClr>
  </p:showPr>
  <p:clrMru>
    <a:srgbClr val="FFFFFF"/>
    <a:srgbClr val="423E26"/>
    <a:srgbClr val="857C4B"/>
    <a:srgbClr val="F8F8F8"/>
    <a:srgbClr val="33CC33"/>
    <a:srgbClr val="C02AAB"/>
    <a:srgbClr val="000000"/>
    <a:srgbClr val="B7AF8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15" autoAdjust="0"/>
    <p:restoredTop sz="99643" autoAdjust="0"/>
  </p:normalViewPr>
  <p:slideViewPr>
    <p:cSldViewPr snapToGrid="0">
      <p:cViewPr>
        <p:scale>
          <a:sx n="100" d="100"/>
          <a:sy n="100" d="100"/>
        </p:scale>
        <p:origin x="-1128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056"/>
    </p:cViewPr>
  </p:sorterViewPr>
  <p:notesViewPr>
    <p:cSldViewPr snapToGrid="0">
      <p:cViewPr>
        <p:scale>
          <a:sx n="80" d="100"/>
          <a:sy n="80" d="100"/>
        </p:scale>
        <p:origin x="-1166" y="-62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theme" Target="theme/theme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notesMaster" Target="notesMasters/notesMaster1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viewProps" Target="viewProps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handoutMaster" Target="handoutMasters/handoutMaster1.xml"/><Relationship Id="rId35" Type="http://schemas.openxmlformats.org/officeDocument/2006/relationships/slide" Target="slides/slide34.xml"/><Relationship Id="rId51" Type="http://schemas.openxmlformats.org/officeDocument/2006/relationships/tableStyles" Target="tableStyles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270755-264E-43C2-B718-16E0E3F00650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A4B766-B51F-44B8-904A-E8DDE0A4B419}">
      <dgm:prSet phldrT="[Text]"/>
      <dgm:spPr/>
      <dgm:t>
        <a:bodyPr/>
        <a:lstStyle/>
        <a:p>
          <a:r>
            <a:rPr lang="en-US" dirty="0" smtClean="0"/>
            <a:t>Formative Assessment</a:t>
          </a:r>
          <a:endParaRPr lang="en-US" dirty="0"/>
        </a:p>
      </dgm:t>
    </dgm:pt>
    <dgm:pt modelId="{E68A5F41-E594-4792-B20E-E4BE6DF5B2A7}" type="parTrans" cxnId="{7EB612F9-BA56-4C1E-B3A6-C101998280CA}">
      <dgm:prSet/>
      <dgm:spPr/>
      <dgm:t>
        <a:bodyPr/>
        <a:lstStyle/>
        <a:p>
          <a:endParaRPr lang="en-US"/>
        </a:p>
      </dgm:t>
    </dgm:pt>
    <dgm:pt modelId="{7927EFF7-E5B6-40DF-9CF2-E806D3B8C1FC}" type="sibTrans" cxnId="{7EB612F9-BA56-4C1E-B3A6-C101998280CA}">
      <dgm:prSet/>
      <dgm:spPr/>
      <dgm:t>
        <a:bodyPr/>
        <a:lstStyle/>
        <a:p>
          <a:endParaRPr lang="en-US"/>
        </a:p>
      </dgm:t>
    </dgm:pt>
    <dgm:pt modelId="{35A73537-644F-41C4-97F1-B65D98B11747}">
      <dgm:prSet phldrT="[Text]"/>
      <dgm:spPr/>
      <dgm:t>
        <a:bodyPr/>
        <a:lstStyle/>
        <a:p>
          <a:r>
            <a:rPr lang="en-US" dirty="0" smtClean="0"/>
            <a:t>Data Analysis</a:t>
          </a:r>
          <a:endParaRPr lang="en-US" dirty="0"/>
        </a:p>
      </dgm:t>
    </dgm:pt>
    <dgm:pt modelId="{B28AEB92-7BB8-4771-BC61-8DCEF99DB997}" type="parTrans" cxnId="{E61E38F3-387C-4134-8BC1-65AD8E6B543D}">
      <dgm:prSet/>
      <dgm:spPr/>
      <dgm:t>
        <a:bodyPr/>
        <a:lstStyle/>
        <a:p>
          <a:endParaRPr lang="en-US"/>
        </a:p>
      </dgm:t>
    </dgm:pt>
    <dgm:pt modelId="{0C08E45E-FC2C-4A12-966A-0FB6A89C4DCB}" type="sibTrans" cxnId="{E61E38F3-387C-4134-8BC1-65AD8E6B543D}">
      <dgm:prSet/>
      <dgm:spPr/>
      <dgm:t>
        <a:bodyPr/>
        <a:lstStyle/>
        <a:p>
          <a:endParaRPr lang="en-US"/>
        </a:p>
      </dgm:t>
    </dgm:pt>
    <dgm:pt modelId="{8FB73013-EBCB-4D2D-8426-45FCBF73050A}">
      <dgm:prSet phldrT="[Text]"/>
      <dgm:spPr/>
      <dgm:t>
        <a:bodyPr/>
        <a:lstStyle/>
        <a:p>
          <a:r>
            <a:rPr lang="en-US" dirty="0" err="1" smtClean="0"/>
            <a:t>Tiering</a:t>
          </a:r>
          <a:r>
            <a:rPr lang="en-US" dirty="0" smtClean="0"/>
            <a:t> and Planning</a:t>
          </a:r>
          <a:endParaRPr lang="en-US" dirty="0"/>
        </a:p>
      </dgm:t>
    </dgm:pt>
    <dgm:pt modelId="{A14BFACC-950A-4498-A20D-243632C4D340}" type="parTrans" cxnId="{C3DD6E1F-94C4-4DC1-9E63-558D506F5ACB}">
      <dgm:prSet/>
      <dgm:spPr/>
      <dgm:t>
        <a:bodyPr/>
        <a:lstStyle/>
        <a:p>
          <a:endParaRPr lang="en-US"/>
        </a:p>
      </dgm:t>
    </dgm:pt>
    <dgm:pt modelId="{60F21196-02F0-4040-8E46-604CDC45E740}" type="sibTrans" cxnId="{C3DD6E1F-94C4-4DC1-9E63-558D506F5ACB}">
      <dgm:prSet/>
      <dgm:spPr/>
      <dgm:t>
        <a:bodyPr/>
        <a:lstStyle/>
        <a:p>
          <a:endParaRPr lang="en-US"/>
        </a:p>
      </dgm:t>
    </dgm:pt>
    <dgm:pt modelId="{34578C99-6FE3-4464-B25C-ABBABE1085B9}">
      <dgm:prSet phldrT="[Text]"/>
      <dgm:spPr/>
      <dgm:t>
        <a:bodyPr/>
        <a:lstStyle/>
        <a:p>
          <a:r>
            <a:rPr lang="en-US" dirty="0" smtClean="0"/>
            <a:t>Intervention and Enrichment</a:t>
          </a:r>
          <a:endParaRPr lang="en-US" dirty="0"/>
        </a:p>
      </dgm:t>
    </dgm:pt>
    <dgm:pt modelId="{2B9039C7-59B2-469D-B7F6-D1F0BA56A0B6}" type="parTrans" cxnId="{9D36ABCB-6970-4139-810E-F68A76340436}">
      <dgm:prSet/>
      <dgm:spPr/>
      <dgm:t>
        <a:bodyPr/>
        <a:lstStyle/>
        <a:p>
          <a:endParaRPr lang="en-US"/>
        </a:p>
      </dgm:t>
    </dgm:pt>
    <dgm:pt modelId="{7E954A37-B506-4FE4-A3D1-1F616325691F}" type="sibTrans" cxnId="{9D36ABCB-6970-4139-810E-F68A76340436}">
      <dgm:prSet/>
      <dgm:spPr/>
      <dgm:t>
        <a:bodyPr/>
        <a:lstStyle/>
        <a:p>
          <a:endParaRPr lang="en-US"/>
        </a:p>
      </dgm:t>
    </dgm:pt>
    <dgm:pt modelId="{DE83A1AD-414E-4E80-B3B0-4A9404C65B6F}">
      <dgm:prSet phldrT="[Text]"/>
      <dgm:spPr/>
      <dgm:t>
        <a:bodyPr/>
        <a:lstStyle/>
        <a:p>
          <a:r>
            <a:rPr lang="en-US" dirty="0" smtClean="0"/>
            <a:t>Progress Monitoring</a:t>
          </a:r>
          <a:endParaRPr lang="en-US" dirty="0"/>
        </a:p>
      </dgm:t>
    </dgm:pt>
    <dgm:pt modelId="{1FFD2DAC-941B-48E7-A108-2F56F598CB07}" type="parTrans" cxnId="{A5506237-D60D-4FDF-9705-5E386FE8374C}">
      <dgm:prSet/>
      <dgm:spPr/>
      <dgm:t>
        <a:bodyPr/>
        <a:lstStyle/>
        <a:p>
          <a:endParaRPr lang="en-US"/>
        </a:p>
      </dgm:t>
    </dgm:pt>
    <dgm:pt modelId="{8B9D90B2-EFF9-4D93-AB36-8C61506C52A7}" type="sibTrans" cxnId="{A5506237-D60D-4FDF-9705-5E386FE8374C}">
      <dgm:prSet/>
      <dgm:spPr/>
      <dgm:t>
        <a:bodyPr/>
        <a:lstStyle/>
        <a:p>
          <a:endParaRPr lang="en-US"/>
        </a:p>
      </dgm:t>
    </dgm:pt>
    <dgm:pt modelId="{726DF1C8-8E80-4335-BF8D-70EA2C2B33BA}" type="pres">
      <dgm:prSet presAssocID="{BF270755-264E-43C2-B718-16E0E3F0065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520ABD-D157-455D-BB0D-B4E8765ED2C3}" type="pres">
      <dgm:prSet presAssocID="{BF270755-264E-43C2-B718-16E0E3F00650}" presName="cycle" presStyleCnt="0"/>
      <dgm:spPr/>
    </dgm:pt>
    <dgm:pt modelId="{E3FE429E-F921-47FD-8CDB-6CD06746A48C}" type="pres">
      <dgm:prSet presAssocID="{D2A4B766-B51F-44B8-904A-E8DDE0A4B419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8C850F-6094-47DD-9984-3FC6BED73A9D}" type="pres">
      <dgm:prSet presAssocID="{7927EFF7-E5B6-40DF-9CF2-E806D3B8C1FC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32D177C8-8468-4D00-9AB3-DF16AFB5036D}" type="pres">
      <dgm:prSet presAssocID="{35A73537-644F-41C4-97F1-B65D98B11747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B11B5-5C7B-417E-9770-E2135A8C4BC7}" type="pres">
      <dgm:prSet presAssocID="{8FB73013-EBCB-4D2D-8426-45FCBF73050A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305476-1FDF-4304-BC81-4C3EC796E489}" type="pres">
      <dgm:prSet presAssocID="{34578C99-6FE3-4464-B25C-ABBABE1085B9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E96DE7-B6BF-4020-A15C-8FEFEB332536}" type="pres">
      <dgm:prSet presAssocID="{DE83A1AD-414E-4E80-B3B0-4A9404C65B6F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DD6E1F-94C4-4DC1-9E63-558D506F5ACB}" srcId="{BF270755-264E-43C2-B718-16E0E3F00650}" destId="{8FB73013-EBCB-4D2D-8426-45FCBF73050A}" srcOrd="2" destOrd="0" parTransId="{A14BFACC-950A-4498-A20D-243632C4D340}" sibTransId="{60F21196-02F0-4040-8E46-604CDC45E740}"/>
    <dgm:cxn modelId="{DE449C80-9F7C-D242-9F9D-60F7CFFE64C4}" type="presOf" srcId="{DE83A1AD-414E-4E80-B3B0-4A9404C65B6F}" destId="{42E96DE7-B6BF-4020-A15C-8FEFEB332536}" srcOrd="0" destOrd="0" presId="urn:microsoft.com/office/officeart/2005/8/layout/cycle3"/>
    <dgm:cxn modelId="{A5506237-D60D-4FDF-9705-5E386FE8374C}" srcId="{BF270755-264E-43C2-B718-16E0E3F00650}" destId="{DE83A1AD-414E-4E80-B3B0-4A9404C65B6F}" srcOrd="4" destOrd="0" parTransId="{1FFD2DAC-941B-48E7-A108-2F56F598CB07}" sibTransId="{8B9D90B2-EFF9-4D93-AB36-8C61506C52A7}"/>
    <dgm:cxn modelId="{7EB612F9-BA56-4C1E-B3A6-C101998280CA}" srcId="{BF270755-264E-43C2-B718-16E0E3F00650}" destId="{D2A4B766-B51F-44B8-904A-E8DDE0A4B419}" srcOrd="0" destOrd="0" parTransId="{E68A5F41-E594-4792-B20E-E4BE6DF5B2A7}" sibTransId="{7927EFF7-E5B6-40DF-9CF2-E806D3B8C1FC}"/>
    <dgm:cxn modelId="{A4BCFA9C-A461-9849-A03D-4369344E0238}" type="presOf" srcId="{D2A4B766-B51F-44B8-904A-E8DDE0A4B419}" destId="{E3FE429E-F921-47FD-8CDB-6CD06746A48C}" srcOrd="0" destOrd="0" presId="urn:microsoft.com/office/officeart/2005/8/layout/cycle3"/>
    <dgm:cxn modelId="{9A96ACC6-6FBF-FA4A-8981-EA6994BF7D17}" type="presOf" srcId="{35A73537-644F-41C4-97F1-B65D98B11747}" destId="{32D177C8-8468-4D00-9AB3-DF16AFB5036D}" srcOrd="0" destOrd="0" presId="urn:microsoft.com/office/officeart/2005/8/layout/cycle3"/>
    <dgm:cxn modelId="{9D36ABCB-6970-4139-810E-F68A76340436}" srcId="{BF270755-264E-43C2-B718-16E0E3F00650}" destId="{34578C99-6FE3-4464-B25C-ABBABE1085B9}" srcOrd="3" destOrd="0" parTransId="{2B9039C7-59B2-469D-B7F6-D1F0BA56A0B6}" sibTransId="{7E954A37-B506-4FE4-A3D1-1F616325691F}"/>
    <dgm:cxn modelId="{E61E38F3-387C-4134-8BC1-65AD8E6B543D}" srcId="{BF270755-264E-43C2-B718-16E0E3F00650}" destId="{35A73537-644F-41C4-97F1-B65D98B11747}" srcOrd="1" destOrd="0" parTransId="{B28AEB92-7BB8-4771-BC61-8DCEF99DB997}" sibTransId="{0C08E45E-FC2C-4A12-966A-0FB6A89C4DCB}"/>
    <dgm:cxn modelId="{A721B3C1-63B8-744F-92CC-9F38C0DE2719}" type="presOf" srcId="{BF270755-264E-43C2-B718-16E0E3F00650}" destId="{726DF1C8-8E80-4335-BF8D-70EA2C2B33BA}" srcOrd="0" destOrd="0" presId="urn:microsoft.com/office/officeart/2005/8/layout/cycle3"/>
    <dgm:cxn modelId="{7B1BC084-1F8B-DD48-908C-89910C357645}" type="presOf" srcId="{34578C99-6FE3-4464-B25C-ABBABE1085B9}" destId="{F7305476-1FDF-4304-BC81-4C3EC796E489}" srcOrd="0" destOrd="0" presId="urn:microsoft.com/office/officeart/2005/8/layout/cycle3"/>
    <dgm:cxn modelId="{A9D22830-18EF-DF45-941E-EA36506EBB18}" type="presOf" srcId="{8FB73013-EBCB-4D2D-8426-45FCBF73050A}" destId="{897B11B5-5C7B-417E-9770-E2135A8C4BC7}" srcOrd="0" destOrd="0" presId="urn:microsoft.com/office/officeart/2005/8/layout/cycle3"/>
    <dgm:cxn modelId="{9D52C42E-803C-F043-95F8-A060DA53322A}" type="presOf" srcId="{7927EFF7-E5B6-40DF-9CF2-E806D3B8C1FC}" destId="{2B8C850F-6094-47DD-9984-3FC6BED73A9D}" srcOrd="0" destOrd="0" presId="urn:microsoft.com/office/officeart/2005/8/layout/cycle3"/>
    <dgm:cxn modelId="{6341C3F1-7BF6-7E49-8A23-2F78F347B459}" type="presParOf" srcId="{726DF1C8-8E80-4335-BF8D-70EA2C2B33BA}" destId="{4F520ABD-D157-455D-BB0D-B4E8765ED2C3}" srcOrd="0" destOrd="0" presId="urn:microsoft.com/office/officeart/2005/8/layout/cycle3"/>
    <dgm:cxn modelId="{9A1D9BE7-A34A-2141-AB9D-3A2758E30853}" type="presParOf" srcId="{4F520ABD-D157-455D-BB0D-B4E8765ED2C3}" destId="{E3FE429E-F921-47FD-8CDB-6CD06746A48C}" srcOrd="0" destOrd="0" presId="urn:microsoft.com/office/officeart/2005/8/layout/cycle3"/>
    <dgm:cxn modelId="{816BCE81-D822-0345-9F00-4A8CD40080D2}" type="presParOf" srcId="{4F520ABD-D157-455D-BB0D-B4E8765ED2C3}" destId="{2B8C850F-6094-47DD-9984-3FC6BED73A9D}" srcOrd="1" destOrd="0" presId="urn:microsoft.com/office/officeart/2005/8/layout/cycle3"/>
    <dgm:cxn modelId="{AA664399-D61E-BD45-B66E-1E4F3EBB5E28}" type="presParOf" srcId="{4F520ABD-D157-455D-BB0D-B4E8765ED2C3}" destId="{32D177C8-8468-4D00-9AB3-DF16AFB5036D}" srcOrd="2" destOrd="0" presId="urn:microsoft.com/office/officeart/2005/8/layout/cycle3"/>
    <dgm:cxn modelId="{18729924-D4A9-0544-9B05-B3181AD08E4F}" type="presParOf" srcId="{4F520ABD-D157-455D-BB0D-B4E8765ED2C3}" destId="{897B11B5-5C7B-417E-9770-E2135A8C4BC7}" srcOrd="3" destOrd="0" presId="urn:microsoft.com/office/officeart/2005/8/layout/cycle3"/>
    <dgm:cxn modelId="{0DE73F5B-5ABC-264F-9A55-98C23A91B55A}" type="presParOf" srcId="{4F520ABD-D157-455D-BB0D-B4E8765ED2C3}" destId="{F7305476-1FDF-4304-BC81-4C3EC796E489}" srcOrd="4" destOrd="0" presId="urn:microsoft.com/office/officeart/2005/8/layout/cycle3"/>
    <dgm:cxn modelId="{B9EA0251-332C-F440-BFE2-8AFE6B552657}" type="presParOf" srcId="{4F520ABD-D157-455D-BB0D-B4E8765ED2C3}" destId="{42E96DE7-B6BF-4020-A15C-8FEFEB332536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8C850F-6094-47DD-9984-3FC6BED73A9D}">
      <dsp:nvSpPr>
        <dsp:cNvPr id="0" name=""/>
        <dsp:cNvSpPr/>
      </dsp:nvSpPr>
      <dsp:spPr>
        <a:xfrm>
          <a:off x="1139574" y="-26842"/>
          <a:ext cx="4783637" cy="4783637"/>
        </a:xfrm>
        <a:prstGeom prst="circularArrow">
          <a:avLst>
            <a:gd name="adj1" fmla="val 5544"/>
            <a:gd name="adj2" fmla="val 330680"/>
            <a:gd name="adj3" fmla="val 13792090"/>
            <a:gd name="adj4" fmla="val 17376134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E429E-F921-47FD-8CDB-6CD06746A48C}">
      <dsp:nvSpPr>
        <dsp:cNvPr id="0" name=""/>
        <dsp:cNvSpPr/>
      </dsp:nvSpPr>
      <dsp:spPr>
        <a:xfrm>
          <a:off x="2419211" y="2249"/>
          <a:ext cx="2224364" cy="11121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Formative Assessment</a:t>
          </a:r>
          <a:endParaRPr lang="en-US" sz="2000" kern="1200" dirty="0"/>
        </a:p>
      </dsp:txBody>
      <dsp:txXfrm>
        <a:off x="2419211" y="2249"/>
        <a:ext cx="2224364" cy="1112182"/>
      </dsp:txXfrm>
    </dsp:sp>
    <dsp:sp modelId="{32D177C8-8468-4D00-9AB3-DF16AFB5036D}">
      <dsp:nvSpPr>
        <dsp:cNvPr id="0" name=""/>
        <dsp:cNvSpPr/>
      </dsp:nvSpPr>
      <dsp:spPr>
        <a:xfrm>
          <a:off x="4359300" y="1411806"/>
          <a:ext cx="2224364" cy="11121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Data Analysis</a:t>
          </a:r>
          <a:endParaRPr lang="en-US" sz="2000" kern="1200" dirty="0"/>
        </a:p>
      </dsp:txBody>
      <dsp:txXfrm>
        <a:off x="4359300" y="1411806"/>
        <a:ext cx="2224364" cy="1112182"/>
      </dsp:txXfrm>
    </dsp:sp>
    <dsp:sp modelId="{897B11B5-5C7B-417E-9770-E2135A8C4BC7}">
      <dsp:nvSpPr>
        <dsp:cNvPr id="0" name=""/>
        <dsp:cNvSpPr/>
      </dsp:nvSpPr>
      <dsp:spPr>
        <a:xfrm>
          <a:off x="3618252" y="3692518"/>
          <a:ext cx="2224364" cy="11121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Tiering</a:t>
          </a:r>
          <a:r>
            <a:rPr lang="en-US" sz="2000" kern="1200" dirty="0" smtClean="0"/>
            <a:t> and Planning</a:t>
          </a:r>
          <a:endParaRPr lang="en-US" sz="2000" kern="1200" dirty="0"/>
        </a:p>
      </dsp:txBody>
      <dsp:txXfrm>
        <a:off x="3618252" y="3692518"/>
        <a:ext cx="2224364" cy="1112182"/>
      </dsp:txXfrm>
    </dsp:sp>
    <dsp:sp modelId="{F7305476-1FDF-4304-BC81-4C3EC796E489}">
      <dsp:nvSpPr>
        <dsp:cNvPr id="0" name=""/>
        <dsp:cNvSpPr/>
      </dsp:nvSpPr>
      <dsp:spPr>
        <a:xfrm>
          <a:off x="1220170" y="3692518"/>
          <a:ext cx="2224364" cy="11121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Intervention and Enrichment</a:t>
          </a:r>
          <a:endParaRPr lang="en-US" sz="2000" kern="1200" dirty="0"/>
        </a:p>
      </dsp:txBody>
      <dsp:txXfrm>
        <a:off x="1220170" y="3692518"/>
        <a:ext cx="2224364" cy="1112182"/>
      </dsp:txXfrm>
    </dsp:sp>
    <dsp:sp modelId="{42E96DE7-B6BF-4020-A15C-8FEFEB332536}">
      <dsp:nvSpPr>
        <dsp:cNvPr id="0" name=""/>
        <dsp:cNvSpPr/>
      </dsp:nvSpPr>
      <dsp:spPr>
        <a:xfrm>
          <a:off x="479122" y="1411806"/>
          <a:ext cx="2224364" cy="11121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Progress Monitoring</a:t>
          </a:r>
          <a:endParaRPr lang="en-US" sz="2000" kern="1200" dirty="0"/>
        </a:p>
      </dsp:txBody>
      <dsp:txXfrm>
        <a:off x="479122" y="1411806"/>
        <a:ext cx="2224364" cy="1112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5847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64" tIns="48532" rIns="97064" bIns="4853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pPr algn="ctr">
              <a:defRPr/>
            </a:pPr>
            <a:r>
              <a:rPr lang="en-US" sz="1400" dirty="0" smtClean="0"/>
              <a:t>Scheduling and Organizing the Intervention/Enrichment Period for Tiered Instruction in Response to Intervention</a:t>
            </a:r>
            <a:endParaRPr lang="en-US" sz="1400" dirty="0">
              <a:solidFill>
                <a:schemeClr val="tx2"/>
              </a:solidFill>
              <a:latin typeface="Perpetua" pitchFamily="18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40400" y="0"/>
            <a:ext cx="1574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64" tIns="48532" rIns="97064" bIns="4853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fld id="{97D4CB1B-EE73-46DC-BB36-ADA2BA3CD27F}" type="datetime1">
              <a:rPr lang="en-US"/>
              <a:pPr>
                <a:defRPr/>
              </a:pPr>
              <a:t>12/2/09</a:t>
            </a:fld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90500" y="9029700"/>
            <a:ext cx="31702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64" tIns="48532" rIns="97064" bIns="4853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pPr>
              <a:defRPr/>
            </a:pPr>
            <a:r>
              <a:rPr lang="en-US" dirty="0"/>
              <a:t>Michael D. </a:t>
            </a:r>
            <a:r>
              <a:rPr lang="en-US" dirty="0" err="1" smtClean="0"/>
              <a:t>Rettig</a:t>
            </a:r>
            <a:r>
              <a:rPr lang="en-US" dirty="0" smtClean="0"/>
              <a:t> </a:t>
            </a:r>
            <a:r>
              <a:rPr lang="en-US" dirty="0" err="1" smtClean="0"/>
              <a:t>www.schoolschedulingassociates.com</a:t>
            </a:r>
            <a:endParaRPr lang="en-US" dirty="0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56700"/>
            <a:ext cx="31702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64" tIns="48532" rIns="97064" bIns="4853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r>
              <a:rPr lang="en-US"/>
              <a:t>	</a:t>
            </a:r>
            <a:r>
              <a:rPr lang="en-US" smtClean="0"/>
              <a:t>Page </a:t>
            </a:r>
            <a:fld id="{A5925A51-1E8D-4695-95B4-004025A4C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7064" tIns="48532" rIns="97064" bIns="4853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pPr>
              <a:defRPr/>
            </a:pPr>
            <a:r>
              <a:rPr lang="en-US"/>
              <a:t>Designing Elementary School Master Schedules to Enhance Student AchievementDesigning Quality Elementary School Master Schedules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7064" tIns="48532" rIns="97064" bIns="4853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fld id="{10231F9A-9095-4E1D-AFCA-25F46A8B5C85}" type="datetime1">
              <a:rPr lang="en-US"/>
              <a:pPr>
                <a:defRPr/>
              </a:pPr>
              <a:t>12/2/09</a:t>
            </a:fld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2063" y="722313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8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7064" tIns="48532" rIns="97064" bIns="485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7064" tIns="48532" rIns="97064" bIns="4853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pPr>
              <a:defRPr/>
            </a:pPr>
            <a:r>
              <a:rPr lang="en-US"/>
              <a:t>Michael D. Rettig, rettigmd@jmu.edu Robert L. Canady, rlynncanady@aol.comMichael D. Rettig, rettigmd@jmu.edu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7064" tIns="48532" rIns="97064" bIns="4853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fld id="{13CC95DB-3DB6-4D47-AFC9-3F400F4A2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Designing Elementary School Master Schedules to Enhance Student AchievementDesigning Quality Elementary School Master Schedules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345F118-8422-4478-AB32-B73A7313B98E}" type="datetime1">
              <a:rPr lang="en-US"/>
              <a:pPr>
                <a:defRPr/>
              </a:pPr>
              <a:t>12/2/09</a:t>
            </a:fld>
            <a:endParaRPr lang="en-US"/>
          </a:p>
        </p:txBody>
      </p:sp>
      <p:sp>
        <p:nvSpPr>
          <p:cNvPr id="675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Rettig, rettigmd@jmu.edu Robert L. Canady, rlynncanady@aol.comMichael D. Rettig, rettigmd@jmu.edu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0978A8-9D1A-427D-AEA3-958619536952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7065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/>
          <a:lstStyle/>
          <a:p>
            <a:pPr eaLnBrk="0" hangingPunct="0">
              <a:defRPr/>
            </a:pPr>
            <a:r>
              <a:rPr lang="en-US" sz="1300">
                <a:cs typeface="+mn-cs"/>
              </a:rPr>
              <a:t>Designing Quality Elementary School Master Schedules</a:t>
            </a:r>
          </a:p>
        </p:txBody>
      </p:sp>
      <p:sp>
        <p:nvSpPr>
          <p:cNvPr id="70659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/>
          <a:lstStyle/>
          <a:p>
            <a:pPr algn="r" eaLnBrk="0" hangingPunct="0">
              <a:defRPr/>
            </a:pPr>
            <a:fld id="{07589E32-E5E5-4BAF-85A7-8F8EF87AAFBD}" type="datetime1">
              <a:rPr lang="en-US" sz="1300">
                <a:cs typeface="+mn-cs"/>
              </a:rPr>
              <a:pPr algn="r" eaLnBrk="0" hangingPunct="0">
                <a:defRPr/>
              </a:pPr>
              <a:t>12/2/09</a:t>
            </a:fld>
            <a:endParaRPr lang="en-US" sz="1300">
              <a:cs typeface="+mn-cs"/>
            </a:endParaRPr>
          </a:p>
        </p:txBody>
      </p:sp>
      <p:sp>
        <p:nvSpPr>
          <p:cNvPr id="70660" name="Rectangle 6"/>
          <p:cNvSpPr txBox="1">
            <a:spLocks noGrp="1"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 anchor="b"/>
          <a:lstStyle/>
          <a:p>
            <a:pPr eaLnBrk="0" hangingPunct="0">
              <a:defRPr/>
            </a:pPr>
            <a:r>
              <a:rPr lang="en-US" sz="1300">
                <a:cs typeface="+mn-cs"/>
              </a:rPr>
              <a:t>Michael D. Rettig, rettigmd@jmu.edu</a:t>
            </a:r>
          </a:p>
        </p:txBody>
      </p:sp>
      <p:sp>
        <p:nvSpPr>
          <p:cNvPr id="70661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 anchor="b"/>
          <a:lstStyle/>
          <a:p>
            <a:pPr algn="r" eaLnBrk="0" hangingPunct="0">
              <a:defRPr/>
            </a:pPr>
            <a:fld id="{1A569815-E67E-40F7-9A31-CC51B902A67C}" type="slidenum">
              <a:rPr lang="en-US" sz="1300">
                <a:cs typeface="+mn-cs"/>
              </a:rPr>
              <a:pPr algn="r" eaLnBrk="0" hangingPunct="0">
                <a:defRPr/>
              </a:pPr>
              <a:t>1</a:t>
            </a:fld>
            <a:endParaRPr lang="en-US" sz="1300">
              <a:cs typeface="+mn-cs"/>
            </a:endParaRPr>
          </a:p>
        </p:txBody>
      </p:sp>
      <p:sp>
        <p:nvSpPr>
          <p:cNvPr id="67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Designing Elementary School Master Schedules to Enhance Student AchievementDesigning Quality Elementary School Master Schedules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09BE1B9-D19C-4267-864B-E7A37A61B39A}" type="datetime1">
              <a:rPr lang="en-US"/>
              <a:pPr>
                <a:defRPr/>
              </a:pPr>
              <a:t>12/2/09</a:t>
            </a:fld>
            <a:endParaRPr lang="en-US"/>
          </a:p>
        </p:txBody>
      </p:sp>
      <p:sp>
        <p:nvSpPr>
          <p:cNvPr id="716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Rettig, rettigmd@jmu.edu Robert L. Canady, rlynncanady@aol.comMichael D. Rettig, rettigmd@jmu.edu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E0EE29-660F-41DA-B5D6-28EB5037F554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716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71688" name="Header Placeholder 3"/>
          <p:cNvSpPr txBox="1">
            <a:spLocks noGrp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7064" tIns="48532" rIns="97064" bIns="48532"/>
          <a:lstStyle/>
          <a:p>
            <a:pPr eaLnBrk="0" hangingPunct="0"/>
            <a:r>
              <a:rPr lang="en-US" sz="1300"/>
              <a:t>Designing Quality Elementary School Master Schedules</a:t>
            </a:r>
          </a:p>
        </p:txBody>
      </p:sp>
      <p:sp>
        <p:nvSpPr>
          <p:cNvPr id="71689" name="Date Placeholder 4"/>
          <p:cNvSpPr txBox="1">
            <a:spLocks noGrp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7064" tIns="48532" rIns="97064" bIns="48532"/>
          <a:lstStyle/>
          <a:p>
            <a:pPr algn="r" eaLnBrk="0" hangingPunct="0"/>
            <a:fld id="{328AE29C-BBF5-40CE-BD1A-F8663E31993E}" type="datetime1">
              <a:rPr lang="en-US" sz="1300"/>
              <a:pPr algn="r" eaLnBrk="0" hangingPunct="0"/>
              <a:t>12/2/09</a:t>
            </a:fld>
            <a:endParaRPr lang="en-US" sz="1300"/>
          </a:p>
        </p:txBody>
      </p:sp>
      <p:sp>
        <p:nvSpPr>
          <p:cNvPr id="71690" name="Footer Placeholder 5"/>
          <p:cNvSpPr txBox="1">
            <a:spLocks noGrp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7064" tIns="48532" rIns="97064" bIns="48532" anchor="b"/>
          <a:lstStyle/>
          <a:p>
            <a:pPr eaLnBrk="0" hangingPunct="0"/>
            <a:r>
              <a:rPr lang="en-US" sz="1300"/>
              <a:t>Michael D. Rettig, rettigmd@jmu.edu</a:t>
            </a:r>
          </a:p>
        </p:txBody>
      </p:sp>
      <p:sp>
        <p:nvSpPr>
          <p:cNvPr id="71691" name="Slide Number Placeholder 6"/>
          <p:cNvSpPr txBox="1">
            <a:spLocks noGrp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7064" tIns="48532" rIns="97064" bIns="48532" anchor="b"/>
          <a:lstStyle/>
          <a:p>
            <a:pPr algn="r" eaLnBrk="0" hangingPunct="0"/>
            <a:fld id="{3881951D-9718-48D1-90E2-CFAFF26C64F1}" type="slidenum">
              <a:rPr lang="en-US" sz="1300"/>
              <a:pPr algn="r" eaLnBrk="0" hangingPunct="0"/>
              <a:t>10</a:t>
            </a:fld>
            <a:endParaRPr lang="en-US" sz="13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Designing Elementary School Master Schedules to Enhance Student AchievementDesigning Quality Elementary School Master Schedules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361D2D1-D416-40EF-8676-2F276380A95F}" type="datetime1">
              <a:rPr lang="en-US"/>
              <a:pPr>
                <a:defRPr/>
              </a:pPr>
              <a:t>12/2/09</a:t>
            </a:fld>
            <a:endParaRPr lang="en-US"/>
          </a:p>
        </p:txBody>
      </p:sp>
      <p:sp>
        <p:nvSpPr>
          <p:cNvPr id="727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Rettig, rettigmd@jmu.edu Robert L. Canady, rlynncanady@aol.comMichael D. Rettig, rettigmd@jmu.edu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556782-276A-4CB1-8A38-883D39E6BFEA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727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93188" name="Header Placeholder 3"/>
          <p:cNvSpPr txBox="1">
            <a:spLocks noGrp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/>
          <a:lstStyle/>
          <a:p>
            <a:pPr eaLnBrk="0" hangingPunct="0">
              <a:defRPr/>
            </a:pPr>
            <a:r>
              <a:rPr lang="en-US" sz="1300">
                <a:cs typeface="+mn-cs"/>
              </a:rPr>
              <a:t>Designing Quality Elementary School Master Schedules</a:t>
            </a:r>
          </a:p>
        </p:txBody>
      </p:sp>
      <p:sp>
        <p:nvSpPr>
          <p:cNvPr id="93189" name="Date Placeholder 4"/>
          <p:cNvSpPr txBox="1">
            <a:spLocks noGrp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/>
          <a:lstStyle/>
          <a:p>
            <a:pPr algn="r" eaLnBrk="0" hangingPunct="0">
              <a:defRPr/>
            </a:pPr>
            <a:fld id="{91A37F5A-4133-43B0-9DA8-7120A9290642}" type="datetime1">
              <a:rPr lang="en-US" sz="1300">
                <a:cs typeface="+mn-cs"/>
              </a:rPr>
              <a:pPr algn="r" eaLnBrk="0" hangingPunct="0">
                <a:defRPr/>
              </a:pPr>
              <a:t>12/2/09</a:t>
            </a:fld>
            <a:endParaRPr lang="en-US" sz="1300">
              <a:cs typeface="+mn-cs"/>
            </a:endParaRPr>
          </a:p>
        </p:txBody>
      </p:sp>
      <p:sp>
        <p:nvSpPr>
          <p:cNvPr id="93190" name="Footer Placeholder 5"/>
          <p:cNvSpPr txBox="1">
            <a:spLocks noGrp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 anchor="b"/>
          <a:lstStyle/>
          <a:p>
            <a:pPr eaLnBrk="0" hangingPunct="0">
              <a:defRPr/>
            </a:pPr>
            <a:r>
              <a:rPr lang="en-US" sz="1300">
                <a:cs typeface="+mn-cs"/>
              </a:rPr>
              <a:t>Michael D. Rettig, rettigmd@jmu.edu</a:t>
            </a:r>
          </a:p>
        </p:txBody>
      </p:sp>
      <p:sp>
        <p:nvSpPr>
          <p:cNvPr id="93191" name="Slide Number Placeholder 6"/>
          <p:cNvSpPr txBox="1">
            <a:spLocks noGrp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 anchor="b"/>
          <a:lstStyle/>
          <a:p>
            <a:pPr algn="r" eaLnBrk="0" hangingPunct="0">
              <a:defRPr/>
            </a:pPr>
            <a:fld id="{46A729EA-6B98-4121-9048-E8E16B3DB9AD}" type="slidenum">
              <a:rPr lang="en-US" sz="1300">
                <a:cs typeface="+mn-cs"/>
              </a:rPr>
              <a:pPr algn="r" eaLnBrk="0" hangingPunct="0">
                <a:defRPr/>
              </a:pPr>
              <a:t>12</a:t>
            </a:fld>
            <a:endParaRPr lang="en-US" sz="130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Designing Elementary School Master Schedules to Enhance Student AchievementDesigning Quality Elementary School Master Schedules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361D2D1-D416-40EF-8676-2F276380A95F}" type="datetime1">
              <a:rPr lang="en-US"/>
              <a:pPr>
                <a:defRPr/>
              </a:pPr>
              <a:t>12/2/09</a:t>
            </a:fld>
            <a:endParaRPr lang="en-US"/>
          </a:p>
        </p:txBody>
      </p:sp>
      <p:sp>
        <p:nvSpPr>
          <p:cNvPr id="737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Rettig, rettigmd@jmu.edu Robert L. Canady, rlynncanady@aol.comMichael D. Rettig, rettigmd@jmu.edu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4D720-4E23-447C-9419-3EF5675B170D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737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93188" name="Header Placeholder 3"/>
          <p:cNvSpPr txBox="1">
            <a:spLocks noGrp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/>
          <a:lstStyle/>
          <a:p>
            <a:pPr eaLnBrk="0" hangingPunct="0">
              <a:defRPr/>
            </a:pPr>
            <a:r>
              <a:rPr lang="en-US" sz="1300">
                <a:cs typeface="+mn-cs"/>
              </a:rPr>
              <a:t>Designing Quality Elementary School Master Schedules</a:t>
            </a:r>
          </a:p>
        </p:txBody>
      </p:sp>
      <p:sp>
        <p:nvSpPr>
          <p:cNvPr id="93189" name="Date Placeholder 4"/>
          <p:cNvSpPr txBox="1">
            <a:spLocks noGrp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/>
          <a:lstStyle/>
          <a:p>
            <a:pPr algn="r" eaLnBrk="0" hangingPunct="0">
              <a:defRPr/>
            </a:pPr>
            <a:fld id="{91A37F5A-4133-43B0-9DA8-7120A9290642}" type="datetime1">
              <a:rPr lang="en-US" sz="1300">
                <a:cs typeface="+mn-cs"/>
              </a:rPr>
              <a:pPr algn="r" eaLnBrk="0" hangingPunct="0">
                <a:defRPr/>
              </a:pPr>
              <a:t>12/2/09</a:t>
            </a:fld>
            <a:endParaRPr lang="en-US" sz="1300">
              <a:cs typeface="+mn-cs"/>
            </a:endParaRPr>
          </a:p>
        </p:txBody>
      </p:sp>
      <p:sp>
        <p:nvSpPr>
          <p:cNvPr id="93190" name="Footer Placeholder 5"/>
          <p:cNvSpPr txBox="1">
            <a:spLocks noGrp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 anchor="b"/>
          <a:lstStyle/>
          <a:p>
            <a:pPr eaLnBrk="0" hangingPunct="0">
              <a:defRPr/>
            </a:pPr>
            <a:r>
              <a:rPr lang="en-US" sz="1300">
                <a:cs typeface="+mn-cs"/>
              </a:rPr>
              <a:t>Michael D. Rettig, rettigmd@jmu.edu</a:t>
            </a:r>
          </a:p>
        </p:txBody>
      </p:sp>
      <p:sp>
        <p:nvSpPr>
          <p:cNvPr id="93191" name="Slide Number Placeholder 6"/>
          <p:cNvSpPr txBox="1">
            <a:spLocks noGrp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 anchor="b"/>
          <a:lstStyle/>
          <a:p>
            <a:pPr algn="r" eaLnBrk="0" hangingPunct="0">
              <a:defRPr/>
            </a:pPr>
            <a:fld id="{7C54720A-0FF1-4FC8-A16D-DD2316243B6C}" type="slidenum">
              <a:rPr lang="en-US" sz="1300">
                <a:cs typeface="+mn-cs"/>
              </a:rPr>
              <a:pPr algn="r" eaLnBrk="0" hangingPunct="0">
                <a:defRPr/>
              </a:pPr>
              <a:t>13</a:t>
            </a:fld>
            <a:endParaRPr lang="en-US" sz="130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Designing Elementary School Master Schedules to Enhance Student AchievementDesigning Quality Elementary School Master Schedules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1722CBE6-5779-4B5F-B67C-922C92DD9AA3}" type="datetime1">
              <a:rPr lang="en-US" smtClean="0"/>
              <a:pPr>
                <a:defRPr/>
              </a:pPr>
              <a:t>12/2/09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Michael D. Rettig, rettigmd@jmu.edu Robert L. Canady, rlynncanady@aol.comMichael D. Rettig, rettigmd@jmu.edu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172FAE3-6636-4C95-8172-6FACEFEAB1F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Designing Elementary School Master Schedules to Enhance Student AchievementDesigning Quality Elementary School Master Schedules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2EA231F-74C7-42B1-BE69-C83C609E3408}" type="datetime1">
              <a:rPr lang="en-US"/>
              <a:pPr>
                <a:defRPr/>
              </a:pPr>
              <a:t>12/2/09</a:t>
            </a:fld>
            <a:endParaRPr lang="en-US"/>
          </a:p>
        </p:txBody>
      </p:sp>
      <p:sp>
        <p:nvSpPr>
          <p:cNvPr id="993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Rettig, rettigmd@jmu.edu Robert L. Canady, rlynncanady@aol.comMichael D. Rettig, rettigmd@jmu.edu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3B3765-7726-4A61-AAFC-6CA892B3B3E7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993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Header Placeholder 3"/>
          <p:cNvSpPr txBox="1">
            <a:spLocks noGrp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/>
          <a:lstStyle/>
          <a:p>
            <a:pPr eaLnBrk="0" hangingPunct="0">
              <a:defRPr/>
            </a:pPr>
            <a:r>
              <a:rPr lang="en-US" sz="1300">
                <a:cs typeface="+mn-cs"/>
              </a:rPr>
              <a:t>Designing Quality Elementary School Master Schedules</a:t>
            </a:r>
          </a:p>
        </p:txBody>
      </p:sp>
      <p:sp>
        <p:nvSpPr>
          <p:cNvPr id="5" name="Date Placeholder 4"/>
          <p:cNvSpPr txBox="1">
            <a:spLocks noGrp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/>
          <a:lstStyle/>
          <a:p>
            <a:pPr algn="r" eaLnBrk="0" hangingPunct="0">
              <a:defRPr/>
            </a:pPr>
            <a:fld id="{90ED4F70-12EC-4CC6-BCDD-8FF143383DEC}" type="datetime1">
              <a:rPr lang="en-US" sz="1300">
                <a:cs typeface="+mn-cs"/>
              </a:rPr>
              <a:pPr algn="r" eaLnBrk="0" hangingPunct="0">
                <a:defRPr/>
              </a:pPr>
              <a:t>12/2/09</a:t>
            </a:fld>
            <a:endParaRPr lang="en-US" sz="1300">
              <a:cs typeface="+mn-cs"/>
            </a:endParaRPr>
          </a:p>
        </p:txBody>
      </p:sp>
      <p:sp>
        <p:nvSpPr>
          <p:cNvPr id="6" name="Footer Placeholder 5"/>
          <p:cNvSpPr txBox="1">
            <a:spLocks noGrp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 anchor="b"/>
          <a:lstStyle/>
          <a:p>
            <a:pPr eaLnBrk="0" hangingPunct="0">
              <a:defRPr/>
            </a:pPr>
            <a:r>
              <a:rPr lang="en-US" sz="1300">
                <a:cs typeface="+mn-cs"/>
              </a:rPr>
              <a:t>Michael D. Rettig, rettigmd@jmu.edu</a:t>
            </a: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 anchor="b"/>
          <a:lstStyle/>
          <a:p>
            <a:pPr algn="r" eaLnBrk="0" hangingPunct="0">
              <a:defRPr/>
            </a:pPr>
            <a:fld id="{09DFAB70-BFD1-42C0-A209-A40D297A26D5}" type="slidenum">
              <a:rPr lang="en-US" sz="1300">
                <a:cs typeface="+mn-cs"/>
              </a:rPr>
              <a:pPr algn="r" eaLnBrk="0" hangingPunct="0">
                <a:defRPr/>
              </a:pPr>
              <a:t>15</a:t>
            </a:fld>
            <a:endParaRPr lang="en-US" sz="130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Designing Elementary School Master Schedules to Enhance Student AchievementDesigning Quality Elementary School Master Schedules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63D9F1D-A513-48D5-915F-63BB2D2E9FF2}" type="datetime1">
              <a:rPr lang="en-US"/>
              <a:pPr>
                <a:defRPr/>
              </a:pPr>
              <a:t>12/2/09</a:t>
            </a:fld>
            <a:endParaRPr lang="en-US"/>
          </a:p>
        </p:txBody>
      </p:sp>
      <p:sp>
        <p:nvSpPr>
          <p:cNvPr id="1003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Rettig, rettigmd@jmu.edu Robert L. Canady, rlynncanady@aol.comMichael D. Rettig, rettigmd@jmu.edu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5C6019-B43D-423B-8144-60ADC8DA3EA2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003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Header Placeholder 3"/>
          <p:cNvSpPr txBox="1">
            <a:spLocks noGrp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/>
          <a:lstStyle/>
          <a:p>
            <a:pPr eaLnBrk="0" hangingPunct="0">
              <a:defRPr/>
            </a:pPr>
            <a:r>
              <a:rPr lang="en-US" sz="1300">
                <a:cs typeface="+mn-cs"/>
              </a:rPr>
              <a:t>Designing Quality Elementary School Master Schedules</a:t>
            </a:r>
          </a:p>
        </p:txBody>
      </p:sp>
      <p:sp>
        <p:nvSpPr>
          <p:cNvPr id="5" name="Date Placeholder 4"/>
          <p:cNvSpPr txBox="1">
            <a:spLocks noGrp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/>
          <a:lstStyle/>
          <a:p>
            <a:pPr algn="r" eaLnBrk="0" hangingPunct="0">
              <a:defRPr/>
            </a:pPr>
            <a:fld id="{90ED4F70-12EC-4CC6-BCDD-8FF143383DEC}" type="datetime1">
              <a:rPr lang="en-US" sz="1300">
                <a:cs typeface="+mn-cs"/>
              </a:rPr>
              <a:pPr algn="r" eaLnBrk="0" hangingPunct="0">
                <a:defRPr/>
              </a:pPr>
              <a:t>12/2/09</a:t>
            </a:fld>
            <a:endParaRPr lang="en-US" sz="1300">
              <a:cs typeface="+mn-cs"/>
            </a:endParaRPr>
          </a:p>
        </p:txBody>
      </p:sp>
      <p:sp>
        <p:nvSpPr>
          <p:cNvPr id="6" name="Footer Placeholder 5"/>
          <p:cNvSpPr txBox="1">
            <a:spLocks noGrp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 anchor="b"/>
          <a:lstStyle/>
          <a:p>
            <a:pPr eaLnBrk="0" hangingPunct="0">
              <a:defRPr/>
            </a:pPr>
            <a:r>
              <a:rPr lang="en-US" sz="1300">
                <a:cs typeface="+mn-cs"/>
              </a:rPr>
              <a:t>Michael D. Rettig, rettigmd@jmu.edu</a:t>
            </a: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 anchor="b"/>
          <a:lstStyle/>
          <a:p>
            <a:pPr algn="r" eaLnBrk="0" hangingPunct="0">
              <a:defRPr/>
            </a:pPr>
            <a:fld id="{00E9B380-D6FA-4BC8-A234-AA79D49A5AA7}" type="slidenum">
              <a:rPr lang="en-US" sz="1300">
                <a:cs typeface="+mn-cs"/>
              </a:rPr>
              <a:pPr algn="r" eaLnBrk="0" hangingPunct="0">
                <a:defRPr/>
              </a:pPr>
              <a:t>16</a:t>
            </a:fld>
            <a:endParaRPr lang="en-US" sz="130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747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Designing Elementary School Master Schedules to Enhance Student AchievementDesigning Quality Elementary School Master Schedules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5A32A754-8A8F-442E-8007-51A6686FB17A}" type="datetime1">
              <a:rPr lang="en-US" smtClean="0"/>
              <a:pPr>
                <a:defRPr/>
              </a:pPr>
              <a:t>12/2/09</a:t>
            </a:fld>
            <a:endParaRPr lang="en-US"/>
          </a:p>
        </p:txBody>
      </p:sp>
      <p:sp>
        <p:nvSpPr>
          <p:cNvPr id="7475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Rettig, rettigmd@jmu.edu Robert L. Canady, rlynncanady@aol.comMichael D. Rettig, rettigmd@jmu.edu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4124A6-4189-4012-8356-C92C124EC03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Designing Quality Middle School Master Schedules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A45EE8D-C61C-4AC6-BA8E-A61144975CC3}" type="datetime2">
              <a:rPr lang="en-US" smtClean="0"/>
              <a:pPr>
                <a:defRPr/>
              </a:pPr>
              <a:t>Wednesday, December 2, 2009</a:t>
            </a:fld>
            <a:endParaRPr lang="en-US" smtClean="0"/>
          </a:p>
        </p:txBody>
      </p:sp>
      <p:sp>
        <p:nvSpPr>
          <p:cNvPr id="757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                                            rettigmd@jmu.edu</a:t>
            </a:r>
          </a:p>
        </p:txBody>
      </p:sp>
      <p:sp>
        <p:nvSpPr>
          <p:cNvPr id="10138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EBF546-4CD3-4D87-8568-BDE0D06B079F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757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757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7680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Adding a 9th Period to the 4-Block Schedule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2C1A6F7-8F39-4B17-BD8D-2FE274A3BC8D}" type="datetime2">
              <a:rPr lang="en-US" smtClean="0"/>
              <a:pPr>
                <a:defRPr/>
              </a:pPr>
              <a:t>Wednesday, December 2, 2009</a:t>
            </a:fld>
            <a:endParaRPr lang="en-US"/>
          </a:p>
        </p:txBody>
      </p:sp>
      <p:sp>
        <p:nvSpPr>
          <p:cNvPr id="7680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                                        rettigmd@jmu.edu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9A790D-02B6-4A7D-AE4C-6BFD1A0056F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7782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Adding a 9th Period to the 4-Block Schedule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2C1A6F7-8F39-4B17-BD8D-2FE274A3BC8D}" type="datetime2">
              <a:rPr lang="en-US" smtClean="0"/>
              <a:pPr>
                <a:defRPr/>
              </a:pPr>
              <a:t>Wednesday, December 2, 2009</a:t>
            </a:fld>
            <a:endParaRPr lang="en-US"/>
          </a:p>
        </p:txBody>
      </p:sp>
      <p:sp>
        <p:nvSpPr>
          <p:cNvPr id="7783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                                        rettigmd@jmu.edu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FFE348-A461-4C2B-9ECA-486D0963690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Designing Elementary School Master Schedules to Enhance Student AchievementDesigning Quality Elementary School Master Schedules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5C895ABB-259A-4B53-A98C-DF53B7C5F493}" type="datetime1">
              <a:rPr lang="en-US"/>
              <a:pPr>
                <a:defRPr/>
              </a:pPr>
              <a:t>12/2/09</a:t>
            </a:fld>
            <a:endParaRPr lang="en-US"/>
          </a:p>
        </p:txBody>
      </p:sp>
      <p:sp>
        <p:nvSpPr>
          <p:cNvPr id="686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Rettig, rettigmd@jmu.edu Robert L. Canady, rlynncanady@aol.comMichael D. Rettig, rettigmd@jmu.edu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D548FF-4BBE-4347-851C-ECEF2DB3AA94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686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73732" name="Header Placeholder 3"/>
          <p:cNvSpPr txBox="1">
            <a:spLocks noGrp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/>
          <a:lstStyle/>
          <a:p>
            <a:pPr eaLnBrk="0" hangingPunct="0">
              <a:defRPr/>
            </a:pPr>
            <a:r>
              <a:rPr lang="en-US" sz="1300">
                <a:cs typeface="+mn-cs"/>
              </a:rPr>
              <a:t>Designing Quality Elementary School Master Schedules</a:t>
            </a:r>
          </a:p>
        </p:txBody>
      </p:sp>
      <p:sp>
        <p:nvSpPr>
          <p:cNvPr id="73733" name="Date Placeholder 4"/>
          <p:cNvSpPr txBox="1">
            <a:spLocks noGrp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/>
          <a:lstStyle/>
          <a:p>
            <a:pPr algn="r" eaLnBrk="0" hangingPunct="0">
              <a:defRPr/>
            </a:pPr>
            <a:fld id="{9EC2ECCC-1D11-457D-9EA4-37C7EF380122}" type="datetime1">
              <a:rPr lang="en-US" sz="1300">
                <a:cs typeface="+mn-cs"/>
              </a:rPr>
              <a:pPr algn="r" eaLnBrk="0" hangingPunct="0">
                <a:defRPr/>
              </a:pPr>
              <a:t>12/2/09</a:t>
            </a:fld>
            <a:endParaRPr lang="en-US" sz="1300">
              <a:cs typeface="+mn-cs"/>
            </a:endParaRPr>
          </a:p>
        </p:txBody>
      </p:sp>
      <p:sp>
        <p:nvSpPr>
          <p:cNvPr id="73734" name="Footer Placeholder 5"/>
          <p:cNvSpPr txBox="1">
            <a:spLocks noGrp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 anchor="b"/>
          <a:lstStyle/>
          <a:p>
            <a:pPr eaLnBrk="0" hangingPunct="0">
              <a:defRPr/>
            </a:pPr>
            <a:r>
              <a:rPr lang="en-US" sz="1300">
                <a:cs typeface="+mn-cs"/>
              </a:rPr>
              <a:t>Michael D. Rettig, rettigmd@jmu.edu</a:t>
            </a:r>
          </a:p>
        </p:txBody>
      </p:sp>
      <p:sp>
        <p:nvSpPr>
          <p:cNvPr id="73735" name="Slide Number Placeholder 6"/>
          <p:cNvSpPr txBox="1">
            <a:spLocks noGrp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 anchor="b"/>
          <a:lstStyle/>
          <a:p>
            <a:pPr algn="r" eaLnBrk="0" hangingPunct="0">
              <a:defRPr/>
            </a:pPr>
            <a:fld id="{24A0DF7D-5440-43F2-A77E-86638DA1AA1E}" type="slidenum">
              <a:rPr lang="en-US" sz="1300">
                <a:cs typeface="+mn-cs"/>
              </a:rPr>
              <a:pPr algn="r" eaLnBrk="0" hangingPunct="0">
                <a:defRPr/>
              </a:pPr>
              <a:t>2</a:t>
            </a:fld>
            <a:endParaRPr lang="en-US" sz="130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7885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Adding a 9th Period to the 4-Block Schedule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2C1A6F7-8F39-4B17-BD8D-2FE274A3BC8D}" type="datetime2">
              <a:rPr lang="en-US" smtClean="0"/>
              <a:pPr>
                <a:defRPr/>
              </a:pPr>
              <a:t>Wednesday, December 2, 2009</a:t>
            </a:fld>
            <a:endParaRPr lang="en-US"/>
          </a:p>
        </p:txBody>
      </p:sp>
      <p:sp>
        <p:nvSpPr>
          <p:cNvPr id="7885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                                        rettigmd@jmu.edu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949D98-16AE-4615-BB78-5A92ADABCC9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7987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Adding a 9th Period to the 4-Block Schedule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2C1A6F7-8F39-4B17-BD8D-2FE274A3BC8D}" type="datetime2">
              <a:rPr lang="en-US" smtClean="0"/>
              <a:pPr>
                <a:defRPr/>
              </a:pPr>
              <a:t>Wednesday, December 2, 2009</a:t>
            </a:fld>
            <a:endParaRPr lang="en-US"/>
          </a:p>
        </p:txBody>
      </p:sp>
      <p:sp>
        <p:nvSpPr>
          <p:cNvPr id="7987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                                        rettigmd@jmu.edu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F1E0BD-4A4D-40C9-B986-33CCB6DE8A2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8090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Adding a 9th Period to the 4-Block Schedule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2C1A6F7-8F39-4B17-BD8D-2FE274A3BC8D}" type="datetime2">
              <a:rPr lang="en-US" smtClean="0"/>
              <a:pPr>
                <a:defRPr/>
              </a:pPr>
              <a:t>Wednesday, December 2, 2009</a:t>
            </a:fld>
            <a:endParaRPr lang="en-US"/>
          </a:p>
        </p:txBody>
      </p:sp>
      <p:sp>
        <p:nvSpPr>
          <p:cNvPr id="8090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                                        rettigmd@jmu.edu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959C69-DDF8-4D81-AE3C-EB5A1D2E4F5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8192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Adding a 9th Period to the 4-Block Schedule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2C1A6F7-8F39-4B17-BD8D-2FE274A3BC8D}" type="datetime2">
              <a:rPr lang="en-US" smtClean="0"/>
              <a:pPr>
                <a:defRPr/>
              </a:pPr>
              <a:t>Wednesday, December 2, 2009</a:t>
            </a:fld>
            <a:endParaRPr lang="en-US"/>
          </a:p>
        </p:txBody>
      </p:sp>
      <p:sp>
        <p:nvSpPr>
          <p:cNvPr id="8192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                                        rettigmd@jmu.edu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20438-A4B0-408E-A8A8-7BF2FD63C41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8294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Adding a 9th Period to the 4-Block Schedule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2C1A6F7-8F39-4B17-BD8D-2FE274A3BC8D}" type="datetime2">
              <a:rPr lang="en-US" smtClean="0"/>
              <a:pPr>
                <a:defRPr/>
              </a:pPr>
              <a:t>Wednesday, December 2, 2009</a:t>
            </a:fld>
            <a:endParaRPr lang="en-US"/>
          </a:p>
        </p:txBody>
      </p:sp>
      <p:sp>
        <p:nvSpPr>
          <p:cNvPr id="8295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                                        rettigmd@jmu.edu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699CE5-4C99-4D23-AAF9-EF006906F61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8397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Adding a 9th Period to the 4-Block Schedule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2C1A6F7-8F39-4B17-BD8D-2FE274A3BC8D}" type="datetime2">
              <a:rPr lang="en-US" smtClean="0"/>
              <a:pPr>
                <a:defRPr/>
              </a:pPr>
              <a:t>Wednesday, December 2, 2009</a:t>
            </a:fld>
            <a:endParaRPr lang="en-US"/>
          </a:p>
        </p:txBody>
      </p:sp>
      <p:sp>
        <p:nvSpPr>
          <p:cNvPr id="8397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                                        rettigmd@jmu.edu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AB761F-0212-46FE-95A4-64F281FCF39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8499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Adding a 9th Period to the 4-Block Schedule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2C1A6F7-8F39-4B17-BD8D-2FE274A3BC8D}" type="datetime2">
              <a:rPr lang="en-US" smtClean="0"/>
              <a:pPr>
                <a:defRPr/>
              </a:pPr>
              <a:t>Wednesday, December 2, 2009</a:t>
            </a:fld>
            <a:endParaRPr lang="en-US"/>
          </a:p>
        </p:txBody>
      </p:sp>
      <p:sp>
        <p:nvSpPr>
          <p:cNvPr id="8499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                                        rettigmd@jmu.edu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8D29D6-744C-4687-8FCA-856D7D20773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8602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Adding a 9th Period to the 4-Block Schedule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2C1A6F7-8F39-4B17-BD8D-2FE274A3BC8D}" type="datetime2">
              <a:rPr lang="en-US" smtClean="0"/>
              <a:pPr>
                <a:defRPr/>
              </a:pPr>
              <a:t>Wednesday, December 2, 2009</a:t>
            </a:fld>
            <a:endParaRPr lang="en-US"/>
          </a:p>
        </p:txBody>
      </p:sp>
      <p:sp>
        <p:nvSpPr>
          <p:cNvPr id="8602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                                        rettigmd@jmu.edu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3A716E-1468-4281-ADEA-5031E7C03D5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8704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Adding a 9th Period to the 4-Block Schedule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2C1A6F7-8F39-4B17-BD8D-2FE274A3BC8D}" type="datetime2">
              <a:rPr lang="en-US" smtClean="0"/>
              <a:pPr>
                <a:defRPr/>
              </a:pPr>
              <a:t>Wednesday, December 2, 2009</a:t>
            </a:fld>
            <a:endParaRPr lang="en-US"/>
          </a:p>
        </p:txBody>
      </p:sp>
      <p:sp>
        <p:nvSpPr>
          <p:cNvPr id="8704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                                        rettigmd@jmu.edu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B9262A-C383-4ACB-903D-8B436225ACA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8806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Adding a 9th Period to the 4-Block Schedule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2C1A6F7-8F39-4B17-BD8D-2FE274A3BC8D}" type="datetime2">
              <a:rPr lang="en-US" smtClean="0"/>
              <a:pPr>
                <a:defRPr/>
              </a:pPr>
              <a:t>Wednesday, December 2, 2009</a:t>
            </a:fld>
            <a:endParaRPr lang="en-US"/>
          </a:p>
        </p:txBody>
      </p:sp>
      <p:sp>
        <p:nvSpPr>
          <p:cNvPr id="8807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                                        rettigmd@jmu.edu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81BFB2-1470-43AD-A138-53485154DA6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Designing Elementary School Master Schedules to Enhance Student AchievementDesigning Quality Elementary School Master Schedules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37EAC2E-0E73-4110-96F7-8304BD8E700F}" type="datetime1">
              <a:rPr lang="en-US"/>
              <a:pPr>
                <a:defRPr/>
              </a:pPr>
              <a:t>12/2/09</a:t>
            </a:fld>
            <a:endParaRPr lang="en-US"/>
          </a:p>
        </p:txBody>
      </p:sp>
      <p:sp>
        <p:nvSpPr>
          <p:cNvPr id="696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Rettig, rettigmd@jmu.edu Robert L. Canady, rlynncanady@aol.comMichael D. Rettig, rettigmd@jmu.edu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1B4950-81A8-4040-82B0-F98B6EB17971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696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75780" name="Header Placeholder 3"/>
          <p:cNvSpPr txBox="1">
            <a:spLocks noGrp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/>
          <a:lstStyle/>
          <a:p>
            <a:pPr eaLnBrk="0" hangingPunct="0">
              <a:defRPr/>
            </a:pPr>
            <a:r>
              <a:rPr lang="en-US" sz="1300">
                <a:cs typeface="+mn-cs"/>
              </a:rPr>
              <a:t>Designing Quality Elementary School Master Schedules</a:t>
            </a:r>
          </a:p>
        </p:txBody>
      </p:sp>
      <p:sp>
        <p:nvSpPr>
          <p:cNvPr id="75781" name="Date Placeholder 4"/>
          <p:cNvSpPr txBox="1">
            <a:spLocks noGrp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/>
          <a:lstStyle/>
          <a:p>
            <a:pPr algn="r" eaLnBrk="0" hangingPunct="0">
              <a:defRPr/>
            </a:pPr>
            <a:fld id="{CD054A42-79BE-4651-AB15-C4DEAF480AEA}" type="datetime1">
              <a:rPr lang="en-US" sz="1300">
                <a:cs typeface="+mn-cs"/>
              </a:rPr>
              <a:pPr algn="r" eaLnBrk="0" hangingPunct="0">
                <a:defRPr/>
              </a:pPr>
              <a:t>12/2/09</a:t>
            </a:fld>
            <a:endParaRPr lang="en-US" sz="1300">
              <a:cs typeface="+mn-cs"/>
            </a:endParaRPr>
          </a:p>
        </p:txBody>
      </p:sp>
      <p:sp>
        <p:nvSpPr>
          <p:cNvPr id="75782" name="Footer Placeholder 5"/>
          <p:cNvSpPr txBox="1">
            <a:spLocks noGrp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 anchor="b"/>
          <a:lstStyle/>
          <a:p>
            <a:pPr eaLnBrk="0" hangingPunct="0">
              <a:defRPr/>
            </a:pPr>
            <a:r>
              <a:rPr lang="en-US" sz="1300">
                <a:cs typeface="+mn-cs"/>
              </a:rPr>
              <a:t>Michael D. Rettig, rettigmd@jmu.edu</a:t>
            </a:r>
          </a:p>
        </p:txBody>
      </p:sp>
      <p:sp>
        <p:nvSpPr>
          <p:cNvPr id="75783" name="Slide Number Placeholder 6"/>
          <p:cNvSpPr txBox="1">
            <a:spLocks noGrp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 anchor="b"/>
          <a:lstStyle/>
          <a:p>
            <a:pPr algn="r" eaLnBrk="0" hangingPunct="0">
              <a:defRPr/>
            </a:pPr>
            <a:fld id="{02A93F33-6DC7-472C-92B4-E4A47B04EE76}" type="slidenum">
              <a:rPr lang="en-US" sz="1300">
                <a:cs typeface="+mn-cs"/>
              </a:rPr>
              <a:pPr algn="r" eaLnBrk="0" hangingPunct="0">
                <a:defRPr/>
              </a:pPr>
              <a:t>3</a:t>
            </a:fld>
            <a:endParaRPr lang="en-US" sz="1300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8909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Adding a 9th Period to the 4-Block Schedule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2C1A6F7-8F39-4B17-BD8D-2FE274A3BC8D}" type="datetime2">
              <a:rPr lang="en-US" smtClean="0"/>
              <a:pPr>
                <a:defRPr/>
              </a:pPr>
              <a:t>Wednesday, December 2, 2009</a:t>
            </a:fld>
            <a:endParaRPr lang="en-US"/>
          </a:p>
        </p:txBody>
      </p:sp>
      <p:sp>
        <p:nvSpPr>
          <p:cNvPr id="8909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                                        rettigmd@jmu.edu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54DD7F-099B-4410-AF1E-3CA6728172A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9011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Adding a 9th Period to the 4-Block Schedule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2C1A6F7-8F39-4B17-BD8D-2FE274A3BC8D}" type="datetime2">
              <a:rPr lang="en-US" smtClean="0"/>
              <a:pPr>
                <a:defRPr/>
              </a:pPr>
              <a:t>Wednesday, December 2, 2009</a:t>
            </a:fld>
            <a:endParaRPr lang="en-US"/>
          </a:p>
        </p:txBody>
      </p:sp>
      <p:sp>
        <p:nvSpPr>
          <p:cNvPr id="9011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                                        rettigmd@jmu.edu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D12DA6-E470-46BB-B585-3238C6C8963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Designing Elementary School Master Schedules to Enhance Student AchievementDesigning Quality Elementary School Master Schedules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361D2D1-D416-40EF-8676-2F276380A95F}" type="datetime1">
              <a:rPr lang="en-US"/>
              <a:pPr>
                <a:defRPr/>
              </a:pPr>
              <a:t>12/2/09</a:t>
            </a:fld>
            <a:endParaRPr lang="en-US"/>
          </a:p>
        </p:txBody>
      </p:sp>
      <p:sp>
        <p:nvSpPr>
          <p:cNvPr id="921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Rettig, rettigmd@jmu.edu Robert L. Canady, rlynncanady@aol.comMichael D. Rettig, rettigmd@jmu.edu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819BA9-4165-41FA-B63D-D71B2B74087B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921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93188" name="Header Placeholder 3"/>
          <p:cNvSpPr txBox="1">
            <a:spLocks noGrp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/>
          <a:lstStyle/>
          <a:p>
            <a:pPr eaLnBrk="0" hangingPunct="0">
              <a:defRPr/>
            </a:pPr>
            <a:r>
              <a:rPr lang="en-US" sz="1300">
                <a:cs typeface="+mn-cs"/>
              </a:rPr>
              <a:t>Designing Quality Elementary School Master Schedules</a:t>
            </a:r>
          </a:p>
        </p:txBody>
      </p:sp>
      <p:sp>
        <p:nvSpPr>
          <p:cNvPr id="93189" name="Date Placeholder 4"/>
          <p:cNvSpPr txBox="1">
            <a:spLocks noGrp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/>
          <a:lstStyle/>
          <a:p>
            <a:pPr algn="r" eaLnBrk="0" hangingPunct="0">
              <a:defRPr/>
            </a:pPr>
            <a:fld id="{91A37F5A-4133-43B0-9DA8-7120A9290642}" type="datetime1">
              <a:rPr lang="en-US" sz="1300">
                <a:cs typeface="+mn-cs"/>
              </a:rPr>
              <a:pPr algn="r" eaLnBrk="0" hangingPunct="0">
                <a:defRPr/>
              </a:pPr>
              <a:t>12/2/09</a:t>
            </a:fld>
            <a:endParaRPr lang="en-US" sz="1300">
              <a:cs typeface="+mn-cs"/>
            </a:endParaRPr>
          </a:p>
        </p:txBody>
      </p:sp>
      <p:sp>
        <p:nvSpPr>
          <p:cNvPr id="93190" name="Footer Placeholder 5"/>
          <p:cNvSpPr txBox="1">
            <a:spLocks noGrp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 anchor="b"/>
          <a:lstStyle/>
          <a:p>
            <a:pPr eaLnBrk="0" hangingPunct="0">
              <a:defRPr/>
            </a:pPr>
            <a:r>
              <a:rPr lang="en-US" sz="1300">
                <a:cs typeface="+mn-cs"/>
              </a:rPr>
              <a:t>Michael D. Rettig, rettigmd@jmu.edu</a:t>
            </a:r>
          </a:p>
        </p:txBody>
      </p:sp>
      <p:sp>
        <p:nvSpPr>
          <p:cNvPr id="93191" name="Slide Number Placeholder 6"/>
          <p:cNvSpPr txBox="1">
            <a:spLocks noGrp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 anchor="b"/>
          <a:lstStyle/>
          <a:p>
            <a:pPr algn="r" eaLnBrk="0" hangingPunct="0">
              <a:defRPr/>
            </a:pPr>
            <a:fld id="{0F8BD93D-F986-45E6-A6D1-3C75A6ACDD02}" type="slidenum">
              <a:rPr lang="en-US" sz="1300">
                <a:cs typeface="+mn-cs"/>
              </a:rPr>
              <a:pPr algn="r" eaLnBrk="0" hangingPunct="0">
                <a:defRPr/>
              </a:pPr>
              <a:t>33</a:t>
            </a:fld>
            <a:endParaRPr lang="en-US" sz="1300"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Designing Elementary School Master Schedules to Enhance Student AchievementDesigning Quality Elementary School Master Schedules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1722CBE6-5779-4B5F-B67C-922C92DD9AA3}" type="datetime1">
              <a:rPr lang="en-US" smtClean="0"/>
              <a:pPr>
                <a:defRPr/>
              </a:pPr>
              <a:t>12/2/09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Michael D. Rettig, rettigmd@jmu.edu Robert L. Canady, rlynncanady@aol.comMichael D. Rettig, rettigmd@jmu.edu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172FAE3-6636-4C95-8172-6FACEFEAB1F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Designing Quality Middle School Master Schedules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AEDD489-BC4F-49D3-9404-D6A5A12745C7}" type="datetime2">
              <a:rPr lang="en-US" smtClean="0"/>
              <a:pPr>
                <a:defRPr/>
              </a:pPr>
              <a:t>Wednesday, December 2, 2009</a:t>
            </a:fld>
            <a:endParaRPr lang="en-US" smtClean="0"/>
          </a:p>
        </p:txBody>
      </p:sp>
      <p:sp>
        <p:nvSpPr>
          <p:cNvPr id="931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                                            rettigmd@jmu.edu</a:t>
            </a:r>
          </a:p>
        </p:txBody>
      </p:sp>
      <p:sp>
        <p:nvSpPr>
          <p:cNvPr id="10445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0729EA-D585-4F1C-9343-BF64A025676B}" type="slidenum">
              <a:rPr lang="en-US" smtClean="0"/>
              <a:pPr>
                <a:defRPr/>
              </a:pPr>
              <a:t>35</a:t>
            </a:fld>
            <a:endParaRPr lang="en-US" smtClean="0"/>
          </a:p>
        </p:txBody>
      </p:sp>
      <p:sp>
        <p:nvSpPr>
          <p:cNvPr id="931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Designing Quality Middle School Master Schedules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88F84CA1-F436-4396-A353-D8863B56425B}" type="datetime2">
              <a:rPr lang="en-US" smtClean="0"/>
              <a:pPr>
                <a:defRPr/>
              </a:pPr>
              <a:t>Wednesday, December 2, 2009</a:t>
            </a:fld>
            <a:endParaRPr lang="en-US" smtClean="0"/>
          </a:p>
        </p:txBody>
      </p:sp>
      <p:sp>
        <p:nvSpPr>
          <p:cNvPr id="942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                                            rettigmd@jmu.edu</a:t>
            </a:r>
          </a:p>
        </p:txBody>
      </p:sp>
      <p:sp>
        <p:nvSpPr>
          <p:cNvPr id="10342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5B67CA-0B94-4498-AC27-837F17350B70}" type="slidenum">
              <a:rPr lang="en-US" smtClean="0"/>
              <a:pPr>
                <a:defRPr/>
              </a:pPr>
              <a:t>36</a:t>
            </a:fld>
            <a:endParaRPr lang="en-US" smtClean="0"/>
          </a:p>
        </p:txBody>
      </p:sp>
      <p:sp>
        <p:nvSpPr>
          <p:cNvPr id="942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751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t>Designing Elementary School Master Schedules to Enhance Student AchievementDesigning Quality Elementary School Master Schedules</a:t>
            </a:r>
          </a:p>
        </p:txBody>
      </p:sp>
      <p:sp>
        <p:nvSpPr>
          <p:cNvPr id="1751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B84312F-7F8E-D64E-9C52-F7A0D56AD5C6}" type="datetime1"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pPr/>
              <a:t>12/2/09</a:t>
            </a:fld>
            <a:endParaRPr lang="en-US" smtClean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51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t>Michael D. Rettig, rettigmd@jmu.edu Robert L. Canady, rlynncanady@aol.comMichael D. Rettig, rettigmd@jmu.edu</a:t>
            </a:r>
          </a:p>
        </p:txBody>
      </p:sp>
      <p:sp>
        <p:nvSpPr>
          <p:cNvPr id="1751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5136EC-2024-F144-AD48-E2941CE73006}" type="slidenum"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pPr/>
              <a:t>37</a:t>
            </a:fld>
            <a:endParaRPr lang="en-US" smtClean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13202B-C6EF-8C45-8EEF-11F95A34EA11}" type="slidenum"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pPr/>
              <a:t>38</a:t>
            </a:fld>
            <a:endParaRPr lang="en-US" smtClean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7306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t>Designing Elementary School Master Schedules to Enhance Student AchievementDesigning Quality Elementary School Master Schedules</a:t>
            </a:r>
          </a:p>
        </p:txBody>
      </p:sp>
      <p:sp>
        <p:nvSpPr>
          <p:cNvPr id="17306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4C48273-7DAF-6740-96B2-66AA2C555624}" type="datetime1"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pPr/>
              <a:t>12/2/09</a:t>
            </a:fld>
            <a:endParaRPr lang="en-US" smtClean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306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t>Michael D. Rettig, rettigmd@jmu.edu Robert L. Canady, rlynncanady@aol.comMichael D. Rettig, rettigmd@jmu.edu</a:t>
            </a:r>
          </a:p>
        </p:txBody>
      </p:sp>
      <p:sp>
        <p:nvSpPr>
          <p:cNvPr id="17306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14A9DD-B4FE-D240-8820-2B395058DFD7}" type="slidenum"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pPr/>
              <a:t>39</a:t>
            </a:fld>
            <a:endParaRPr lang="en-US" smtClean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Designing Elementary School Master Schedules to Enhance Student AchievementDesigning Quality Elementary School Master Schedules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361D2D1-D416-40EF-8676-2F276380A95F}" type="datetime1">
              <a:rPr lang="en-US"/>
              <a:pPr>
                <a:defRPr/>
              </a:pPr>
              <a:t>12/2/09</a:t>
            </a:fld>
            <a:endParaRPr lang="en-US"/>
          </a:p>
        </p:txBody>
      </p:sp>
      <p:sp>
        <p:nvSpPr>
          <p:cNvPr id="952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Rettig, rettigmd@jmu.edu Robert L. Canady, rlynncanady@aol.comMichael D. Rettig, rettigmd@jmu.edu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8D06F2-C981-4343-AF9B-FF9776D24196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952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93188" name="Header Placeholder 3"/>
          <p:cNvSpPr txBox="1">
            <a:spLocks noGrp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/>
          <a:lstStyle/>
          <a:p>
            <a:pPr eaLnBrk="0" hangingPunct="0">
              <a:defRPr/>
            </a:pPr>
            <a:r>
              <a:rPr lang="en-US" sz="1300">
                <a:cs typeface="+mn-cs"/>
              </a:rPr>
              <a:t>Designing Quality Elementary School Master Schedules</a:t>
            </a:r>
          </a:p>
        </p:txBody>
      </p:sp>
      <p:sp>
        <p:nvSpPr>
          <p:cNvPr id="93189" name="Date Placeholder 4"/>
          <p:cNvSpPr txBox="1">
            <a:spLocks noGrp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/>
          <a:lstStyle/>
          <a:p>
            <a:pPr algn="r" eaLnBrk="0" hangingPunct="0">
              <a:defRPr/>
            </a:pPr>
            <a:fld id="{91A37F5A-4133-43B0-9DA8-7120A9290642}" type="datetime1">
              <a:rPr lang="en-US" sz="1300">
                <a:cs typeface="+mn-cs"/>
              </a:rPr>
              <a:pPr algn="r" eaLnBrk="0" hangingPunct="0">
                <a:defRPr/>
              </a:pPr>
              <a:t>12/2/09</a:t>
            </a:fld>
            <a:endParaRPr lang="en-US" sz="1300">
              <a:cs typeface="+mn-cs"/>
            </a:endParaRPr>
          </a:p>
        </p:txBody>
      </p:sp>
      <p:sp>
        <p:nvSpPr>
          <p:cNvPr id="93190" name="Footer Placeholder 5"/>
          <p:cNvSpPr txBox="1">
            <a:spLocks noGrp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 anchor="b"/>
          <a:lstStyle/>
          <a:p>
            <a:pPr eaLnBrk="0" hangingPunct="0">
              <a:defRPr/>
            </a:pPr>
            <a:r>
              <a:rPr lang="en-US" sz="1300">
                <a:cs typeface="+mn-cs"/>
              </a:rPr>
              <a:t>Michael D. Rettig, rettigmd@jmu.edu</a:t>
            </a:r>
          </a:p>
        </p:txBody>
      </p:sp>
      <p:sp>
        <p:nvSpPr>
          <p:cNvPr id="93191" name="Slide Number Placeholder 6"/>
          <p:cNvSpPr txBox="1">
            <a:spLocks noGrp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 anchor="b"/>
          <a:lstStyle/>
          <a:p>
            <a:pPr algn="r" eaLnBrk="0" hangingPunct="0">
              <a:defRPr/>
            </a:pPr>
            <a:fld id="{D2AF0512-004F-4876-B00E-5F1C3B54E7D9}" type="slidenum">
              <a:rPr lang="en-US" sz="1300">
                <a:cs typeface="+mn-cs"/>
              </a:rPr>
              <a:pPr algn="r" eaLnBrk="0" hangingPunct="0">
                <a:defRPr/>
              </a:pPr>
              <a:t>40</a:t>
            </a:fld>
            <a:endParaRPr lang="en-US" sz="130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Designing Elementary School Master Schedules to Enhance Student AchievementDesigning Quality Elementary School Master Schedules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361D2D1-D416-40EF-8676-2F276380A95F}" type="datetime1">
              <a:rPr lang="en-US"/>
              <a:pPr>
                <a:defRPr/>
              </a:pPr>
              <a:t>12/2/09</a:t>
            </a:fld>
            <a:endParaRPr lang="en-US"/>
          </a:p>
        </p:txBody>
      </p:sp>
      <p:sp>
        <p:nvSpPr>
          <p:cNvPr id="727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Rettig, rettigmd@jmu.edu Robert L. Canady, rlynncanady@aol.comMichael D. Rettig, rettigmd@jmu.edu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556782-276A-4CB1-8A38-883D39E6BFEA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727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93188" name="Header Placeholder 3"/>
          <p:cNvSpPr txBox="1">
            <a:spLocks noGrp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/>
          <a:lstStyle/>
          <a:p>
            <a:pPr eaLnBrk="0" hangingPunct="0">
              <a:defRPr/>
            </a:pPr>
            <a:r>
              <a:rPr lang="en-US" sz="1300">
                <a:cs typeface="+mn-cs"/>
              </a:rPr>
              <a:t>Designing Quality Elementary School Master Schedules</a:t>
            </a:r>
          </a:p>
        </p:txBody>
      </p:sp>
      <p:sp>
        <p:nvSpPr>
          <p:cNvPr id="93189" name="Date Placeholder 4"/>
          <p:cNvSpPr txBox="1">
            <a:spLocks noGrp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/>
          <a:lstStyle/>
          <a:p>
            <a:pPr algn="r" eaLnBrk="0" hangingPunct="0">
              <a:defRPr/>
            </a:pPr>
            <a:fld id="{91A37F5A-4133-43B0-9DA8-7120A9290642}" type="datetime1">
              <a:rPr lang="en-US" sz="1300">
                <a:cs typeface="+mn-cs"/>
              </a:rPr>
              <a:pPr algn="r" eaLnBrk="0" hangingPunct="0">
                <a:defRPr/>
              </a:pPr>
              <a:t>12/2/09</a:t>
            </a:fld>
            <a:endParaRPr lang="en-US" sz="1300">
              <a:cs typeface="+mn-cs"/>
            </a:endParaRPr>
          </a:p>
        </p:txBody>
      </p:sp>
      <p:sp>
        <p:nvSpPr>
          <p:cNvPr id="93190" name="Footer Placeholder 5"/>
          <p:cNvSpPr txBox="1">
            <a:spLocks noGrp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 anchor="b"/>
          <a:lstStyle/>
          <a:p>
            <a:pPr eaLnBrk="0" hangingPunct="0">
              <a:defRPr/>
            </a:pPr>
            <a:r>
              <a:rPr lang="en-US" sz="1300">
                <a:cs typeface="+mn-cs"/>
              </a:rPr>
              <a:t>Michael D. Rettig, rettigmd@jmu.edu</a:t>
            </a:r>
          </a:p>
        </p:txBody>
      </p:sp>
      <p:sp>
        <p:nvSpPr>
          <p:cNvPr id="93191" name="Slide Number Placeholder 6"/>
          <p:cNvSpPr txBox="1">
            <a:spLocks noGrp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7064" tIns="48532" rIns="97064" bIns="48532" anchor="b"/>
          <a:lstStyle/>
          <a:p>
            <a:pPr algn="r" eaLnBrk="0" hangingPunct="0">
              <a:defRPr/>
            </a:pPr>
            <a:fld id="{46A729EA-6B98-4121-9048-E8E16B3DB9AD}" type="slidenum">
              <a:rPr lang="en-US" sz="1300">
                <a:cs typeface="+mn-cs"/>
              </a:rPr>
              <a:pPr algn="r" eaLnBrk="0" hangingPunct="0">
                <a:defRPr/>
              </a:pPr>
              <a:t>4</a:t>
            </a:fld>
            <a:endParaRPr lang="en-US" sz="1300"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0138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Designing Elementary School Master Schedules to Enhance Student AchievementDesigning Quality Elementary School Master Schedules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1722CBE6-5779-4B5F-B67C-922C92DD9AA3}" type="datetime1">
              <a:rPr lang="en-US" smtClean="0"/>
              <a:pPr>
                <a:defRPr/>
              </a:pPr>
              <a:t>12/2/09</a:t>
            </a:fld>
            <a:endParaRPr lang="en-US"/>
          </a:p>
        </p:txBody>
      </p:sp>
      <p:sp>
        <p:nvSpPr>
          <p:cNvPr id="1013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Rettig, rettigmd@jmu.edu Robert L. Canady, rlynncanady@aol.comMichael D. Rettig, rettigmd@jmu.edu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5045FD-C027-49A5-A370-5AE48D9D4C3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Designing Elementary School Master Schedules to Enhance Student AchievementDesigning Quality Elementary School Master Schedules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09BE1B9-D19C-4267-864B-E7A37A61B39A}" type="datetime1">
              <a:rPr lang="en-US"/>
              <a:pPr>
                <a:defRPr/>
              </a:pPr>
              <a:t>12/2/09</a:t>
            </a:fld>
            <a:endParaRPr lang="en-US"/>
          </a:p>
        </p:txBody>
      </p:sp>
      <p:sp>
        <p:nvSpPr>
          <p:cNvPr id="1024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Rettig, rettigmd@jmu.edu Robert L. Canady, rlynncanady@aol.comMichael D. Rettig, rettigmd@jmu.edu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AA1B18-ECB2-4D7D-83C9-6C7FEE5D3E54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1024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02408" name="Header Placeholder 3"/>
          <p:cNvSpPr txBox="1">
            <a:spLocks noGrp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7064" tIns="48532" rIns="97064" bIns="48532"/>
          <a:lstStyle/>
          <a:p>
            <a:pPr eaLnBrk="0" hangingPunct="0"/>
            <a:r>
              <a:rPr lang="en-US" sz="1300"/>
              <a:t>Designing Quality Elementary School Master Schedules</a:t>
            </a:r>
          </a:p>
        </p:txBody>
      </p:sp>
      <p:sp>
        <p:nvSpPr>
          <p:cNvPr id="102409" name="Date Placeholder 4"/>
          <p:cNvSpPr txBox="1">
            <a:spLocks noGrp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7064" tIns="48532" rIns="97064" bIns="48532"/>
          <a:lstStyle/>
          <a:p>
            <a:pPr algn="r" eaLnBrk="0" hangingPunct="0"/>
            <a:fld id="{3B7FE30E-6968-41A4-A0A3-853AC15E5412}" type="datetime1">
              <a:rPr lang="en-US" sz="1300"/>
              <a:pPr algn="r" eaLnBrk="0" hangingPunct="0"/>
              <a:t>12/2/09</a:t>
            </a:fld>
            <a:endParaRPr lang="en-US" sz="1300"/>
          </a:p>
        </p:txBody>
      </p:sp>
      <p:sp>
        <p:nvSpPr>
          <p:cNvPr id="102410" name="Footer Placeholder 5"/>
          <p:cNvSpPr txBox="1">
            <a:spLocks noGrp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7064" tIns="48532" rIns="97064" bIns="48532" anchor="b"/>
          <a:lstStyle/>
          <a:p>
            <a:pPr eaLnBrk="0" hangingPunct="0"/>
            <a:r>
              <a:rPr lang="en-US" sz="1300"/>
              <a:t>Michael D. Rettig, rettigmd@jmu.edu</a:t>
            </a:r>
          </a:p>
        </p:txBody>
      </p:sp>
      <p:sp>
        <p:nvSpPr>
          <p:cNvPr id="102411" name="Slide Number Placeholder 6"/>
          <p:cNvSpPr txBox="1">
            <a:spLocks noGrp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7064" tIns="48532" rIns="97064" bIns="48532" anchor="b"/>
          <a:lstStyle/>
          <a:p>
            <a:pPr algn="r" eaLnBrk="0" hangingPunct="0"/>
            <a:fld id="{D7AB50FA-4CB6-4E71-A8FB-B1E5C0134019}" type="slidenum">
              <a:rPr lang="en-US" sz="1300"/>
              <a:pPr algn="r" eaLnBrk="0" hangingPunct="0"/>
              <a:t>42</a:t>
            </a:fld>
            <a:endParaRPr lang="en-US" sz="13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69B0FC-D1DA-4308-B781-5587BBB406F0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7066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Designing Quality Middle School Master Schedules</a:t>
            </a:r>
          </a:p>
        </p:txBody>
      </p:sp>
      <p:sp>
        <p:nvSpPr>
          <p:cNvPr id="90117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DA71F5E-CCF1-49DF-A08E-0ABC40033759}" type="datetime2">
              <a:rPr lang="en-US" smtClean="0"/>
              <a:pPr>
                <a:defRPr/>
              </a:pPr>
              <a:t>Wednesday, December 2, 2009</a:t>
            </a:fld>
            <a:endParaRPr lang="en-US" smtClean="0"/>
          </a:p>
        </p:txBody>
      </p:sp>
      <p:sp>
        <p:nvSpPr>
          <p:cNvPr id="7066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                                            rettigmd@jmu.edu</a:t>
            </a:r>
          </a:p>
        </p:txBody>
      </p:sp>
      <p:sp>
        <p:nvSpPr>
          <p:cNvPr id="90119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433538-41F5-48D9-8724-89590BE916B2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9626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Designing Quality Middle School Master Schedules</a:t>
            </a:r>
          </a:p>
        </p:txBody>
      </p:sp>
      <p:sp>
        <p:nvSpPr>
          <p:cNvPr id="90117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DA71F5E-CCF1-49DF-A08E-0ABC40033759}" type="datetime2">
              <a:rPr lang="en-US" smtClean="0"/>
              <a:pPr>
                <a:defRPr/>
              </a:pPr>
              <a:t>Wednesday, December 2, 2009</a:t>
            </a:fld>
            <a:endParaRPr lang="en-US" smtClean="0"/>
          </a:p>
        </p:txBody>
      </p:sp>
      <p:sp>
        <p:nvSpPr>
          <p:cNvPr id="9626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                                            rettigmd@jmu.edu</a:t>
            </a:r>
          </a:p>
        </p:txBody>
      </p:sp>
      <p:sp>
        <p:nvSpPr>
          <p:cNvPr id="90119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E5C69B-94CF-44A4-80DA-21A9F06719E5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983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Designing Elementary School Master Schedules to Enhance Student AchievementDesigning Quality Elementary School Master Schedules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5A32A754-8A8F-442E-8007-51A6686FB17A}" type="datetime1">
              <a:rPr lang="en-US" smtClean="0"/>
              <a:pPr>
                <a:defRPr/>
              </a:pPr>
              <a:t>12/2/09</a:t>
            </a:fld>
            <a:endParaRPr lang="en-US"/>
          </a:p>
        </p:txBody>
      </p:sp>
      <p:sp>
        <p:nvSpPr>
          <p:cNvPr id="983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Rettig, rettigmd@jmu.edu Robert L. Canady, rlynncanady@aol.comMichael D. Rettig, rettigmd@jmu.edu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E49273-F9A6-4C46-94C9-DC933219207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9728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Designing Elementary School Master Schedules to Enhance Student AchievementDesigning Quality Elementary School Master Schedules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5A32A754-8A8F-442E-8007-51A6686FB17A}" type="datetime1">
              <a:rPr lang="en-US" smtClean="0"/>
              <a:pPr>
                <a:defRPr/>
              </a:pPr>
              <a:t>12/2/09</a:t>
            </a:fld>
            <a:endParaRPr lang="en-US"/>
          </a:p>
        </p:txBody>
      </p:sp>
      <p:sp>
        <p:nvSpPr>
          <p:cNvPr id="9728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Rettig, rettigmd@jmu.edu Robert L. Canady, rlynncanady@aol.comMichael D. Rettig, rettigmd@jmu.edu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45C127-372D-4B0C-9BE4-47976F79735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9728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Designing Elementary School Master Schedules to Enhance Student AchievementDesigning Quality Elementary School Master Schedules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5A32A754-8A8F-442E-8007-51A6686FB17A}" type="datetime1">
              <a:rPr lang="en-US" smtClean="0"/>
              <a:pPr>
                <a:defRPr/>
              </a:pPr>
              <a:t>12/2/09</a:t>
            </a:fld>
            <a:endParaRPr lang="en-US"/>
          </a:p>
        </p:txBody>
      </p:sp>
      <p:sp>
        <p:nvSpPr>
          <p:cNvPr id="9728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Michael D. Rettig, rettigmd@jmu.edu Robert L. Canady, rlynncanady@aol.comMichael D. Rettig, rettigmd@jmu.edu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45C127-372D-4B0C-9BE4-47976F79735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3" Type="http://schemas.openxmlformats.org/officeDocument/2006/relationships/image" Target="../media/image7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14550"/>
            <a:ext cx="7924800" cy="1771650"/>
          </a:xfrm>
        </p:spPr>
        <p:txBody>
          <a:bodyPr/>
          <a:lstStyle>
            <a:lvl1pPr algn="r">
              <a:defRPr sz="6000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924800" cy="1219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8F82C-9FE3-4157-BE27-8711660D56A6}" type="datetimeFigureOut">
              <a:rPr lang="en-US"/>
              <a:pPr>
                <a:defRPr/>
              </a:pPr>
              <a:t>12/2/09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48F60-F08A-46B8-8631-DD769BD97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504" y="166255"/>
            <a:ext cx="8835241" cy="63057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810" y="4828310"/>
            <a:ext cx="6780213" cy="640080"/>
          </a:xfrm>
        </p:spPr>
        <p:txBody>
          <a:bodyPr anchor="b"/>
          <a:lstStyle>
            <a:lvl1pPr algn="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8811" y="5486400"/>
            <a:ext cx="6780212" cy="640358"/>
          </a:xfrm>
        </p:spPr>
        <p:txBody>
          <a:bodyPr/>
          <a:lstStyle>
            <a:lvl1pPr marL="0" indent="0" algn="r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7512" y="486888"/>
            <a:ext cx="8324602" cy="5735782"/>
          </a:xfrm>
          <a:solidFill>
            <a:schemeClr val="tx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DD6AB-6995-47A7-93AB-978EBFA806B9}" type="datetimeFigureOut">
              <a:rPr lang="en-US"/>
              <a:pPr>
                <a:defRPr/>
              </a:pPr>
              <a:t>12/2/09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887E4-9DF2-415F-83EA-5E1D19CFE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/>
          </p:cNvSpPr>
          <p:nvPr/>
        </p:nvSpPr>
        <p:spPr>
          <a:xfrm>
            <a:off x="3575304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800"/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6400800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18204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6743700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7588B-BE19-40D5-BF74-E18CCA172CED}" type="datetimeFigureOut">
              <a:rPr lang="en-US"/>
              <a:pPr>
                <a:defRPr/>
              </a:pPr>
              <a:t>12/2/09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8FC9D-B8F9-4F9F-812B-22738DE8C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800"/>
          </a:p>
        </p:txBody>
      </p:sp>
      <p:sp>
        <p:nvSpPr>
          <p:cNvPr id="7" name="Rectangle 6"/>
          <p:cNvSpPr/>
          <p:nvPr/>
        </p:nvSpPr>
        <p:spPr>
          <a:xfrm>
            <a:off x="3566160" y="34290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3886200" y="37719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9EF4F-6E69-4D07-B15D-E68715F31CEC}" type="datetimeFigureOut">
              <a:rPr lang="en-US"/>
              <a:pPr>
                <a:defRPr/>
              </a:pPr>
              <a:t>12/2/09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2C4DA-FA05-43B5-8EB0-777CD6273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800"/>
          </a:p>
        </p:txBody>
      </p:sp>
      <p:sp>
        <p:nvSpPr>
          <p:cNvPr id="8" name="Rectangle 7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800"/>
          </a:p>
        </p:txBody>
      </p:sp>
      <p:sp>
        <p:nvSpPr>
          <p:cNvPr id="9" name="Rectangle 8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A0FA4-AF0D-44DA-B9D4-1FC279BC75AC}" type="datetimeFigureOut">
              <a:rPr lang="en-US"/>
              <a:pPr>
                <a:defRPr/>
              </a:pPr>
              <a:t>12/2/09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09FEC-FE7B-4288-891A-0B21A13DB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800"/>
          </a:p>
        </p:txBody>
      </p:sp>
      <p:sp>
        <p:nvSpPr>
          <p:cNvPr id="9" name="Rectangle 8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800"/>
          </a:p>
        </p:txBody>
      </p:sp>
      <p:sp>
        <p:nvSpPr>
          <p:cNvPr id="11" name="Rectangle 10"/>
          <p:cNvSpPr/>
          <p:nvPr/>
        </p:nvSpPr>
        <p:spPr>
          <a:xfrm>
            <a:off x="35814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800"/>
          </a:p>
        </p:txBody>
      </p:sp>
      <p:sp>
        <p:nvSpPr>
          <p:cNvPr id="13" name="Rectangle 12"/>
          <p:cNvSpPr/>
          <p:nvPr/>
        </p:nvSpPr>
        <p:spPr>
          <a:xfrm>
            <a:off x="64008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5"/>
          </p:nvPr>
        </p:nvSpPr>
        <p:spPr>
          <a:xfrm>
            <a:off x="3924300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6742113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83B1B-5EA1-47F6-94D2-7CED8A9EAF27}" type="datetimeFigureOut">
              <a:rPr lang="en-US"/>
              <a:pPr>
                <a:defRPr/>
              </a:pPr>
              <a:t>12/2/09</a:t>
            </a:fld>
            <a:endParaRPr lang="en-US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BF661-5AEE-4596-8C5D-8B3F273E5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E0B18-1F97-44BE-8AFF-67D6F17110F9}" type="datetimeFigureOut">
              <a:rPr lang="en-US"/>
              <a:pPr>
                <a:defRPr/>
              </a:pPr>
              <a:t>12/2/09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22134-938F-49E7-8915-139DAECF8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4" y="699247"/>
            <a:ext cx="1667435" cy="501416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699247"/>
            <a:ext cx="6037729" cy="50141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6DEA7-AB18-440F-99BD-D30B47875A24}" type="datetimeFigureOut">
              <a:rPr lang="en-US"/>
              <a:pPr>
                <a:defRPr/>
              </a:pPr>
              <a:t>12/2/09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0A937-80C9-46CF-BF55-B944D8343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Large Table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54378" y="166253"/>
            <a:ext cx="8847118" cy="6543303"/>
          </a:xfrm>
          <a:prstGeom prst="rect">
            <a:avLst/>
          </a:prstGeom>
          <a:solidFill>
            <a:schemeClr val="tx2"/>
          </a:solidFill>
          <a:ln>
            <a:solidFill>
              <a:schemeClr val="tx1">
                <a:lumMod val="2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01650" y="312738"/>
            <a:ext cx="8140700" cy="625475"/>
          </a:xfrm>
          <a:prstGeom prst="roundRect">
            <a:avLst/>
          </a:prstGeom>
          <a:solidFill>
            <a:schemeClr val="tx1">
              <a:lumMod val="75000"/>
              <a:alpha val="93000"/>
            </a:schemeClr>
          </a:solidFill>
          <a:ln w="9525">
            <a:solidFill>
              <a:schemeClr val="tx1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526" y="357769"/>
            <a:ext cx="8153400" cy="568506"/>
          </a:xfrm>
        </p:spPr>
        <p:txBody>
          <a:bodyPr/>
          <a:lstStyle>
            <a:lvl1pPr>
              <a:defRPr sz="2800" cap="small" baseline="0">
                <a:solidFill>
                  <a:schemeClr val="tx2"/>
                </a:solidFill>
                <a:latin typeface="Perpetu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Content with Captio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84926" y="265875"/>
            <a:ext cx="8609013" cy="64008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2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ounded Rectangle 3"/>
          <p:cNvSpPr/>
          <p:nvPr userDrawn="1"/>
        </p:nvSpPr>
        <p:spPr>
          <a:xfrm>
            <a:off x="501650" y="501650"/>
            <a:ext cx="8140700" cy="709613"/>
          </a:xfrm>
          <a:prstGeom prst="roundRect">
            <a:avLst/>
          </a:prstGeom>
          <a:solidFill>
            <a:schemeClr val="bg1">
              <a:lumMod val="10000"/>
            </a:schemeClr>
          </a:solidFill>
          <a:ln w="19050">
            <a:solidFill>
              <a:schemeClr val="bg1">
                <a:lumMod val="50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322139"/>
            <a:ext cx="8076210" cy="1019772"/>
          </a:xfrm>
        </p:spPr>
        <p:txBody>
          <a:bodyPr/>
          <a:lstStyle>
            <a:lvl1pPr algn="ctr">
              <a:defRPr sz="2800" cap="small" baseline="0">
                <a:solidFill>
                  <a:schemeClr val="bg2"/>
                </a:solidFill>
                <a:latin typeface="Perpetu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19465" y="1567543"/>
            <a:ext cx="1025611" cy="4790088"/>
          </a:xfrm>
          <a:prstGeom prst="rect">
            <a:avLst/>
          </a:prstGeom>
          <a:solidFill>
            <a:schemeClr val="tx1">
              <a:lumMod val="10000"/>
            </a:schemeClr>
          </a:solidFill>
          <a:ln>
            <a:noFill/>
          </a:ln>
          <a:effectLst>
            <a:outerShdw blurRad="215900" dist="177800" dir="3420000" sx="103000" sy="103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88900" contourW="69850">
            <a:bevelT w="69850" h="222250"/>
            <a:bevelB w="146050" h="209550" prst="relaxedInset"/>
            <a:contourClr>
              <a:schemeClr val="bg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5" name="Picture 4" descr="montage.t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25589" y="3388002"/>
            <a:ext cx="969389" cy="2908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816" y="1531917"/>
            <a:ext cx="7062288" cy="4807204"/>
          </a:xfrm>
          <a:solidFill>
            <a:schemeClr val="tx2"/>
          </a:solidFill>
          <a:ln w="28575">
            <a:noFill/>
          </a:ln>
          <a:effectLst>
            <a:outerShdw blurRad="215900" sx="102000" sy="102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buFont typeface="Wingdings" pitchFamily="2" charset="2"/>
              <a:buChar char="v"/>
              <a:defRPr sz="1400">
                <a:solidFill>
                  <a:schemeClr val="tx1">
                    <a:lumMod val="10000"/>
                  </a:schemeClr>
                </a:solidFill>
              </a:defRPr>
            </a:lvl1pPr>
            <a:lvl2pPr>
              <a:buFont typeface="Wingdings" pitchFamily="2" charset="2"/>
              <a:buChar char="v"/>
              <a:defRPr sz="280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Font typeface="Wingdings" pitchFamily="2" charset="2"/>
              <a:buChar char="v"/>
              <a:defRPr sz="280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v"/>
              <a:defRPr sz="280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buFont typeface="Wingdings" pitchFamily="2" charset="2"/>
              <a:buChar char="v"/>
              <a:defRPr sz="280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800">
                <a:latin typeface="Arial" pitchFamily="34" charset="0"/>
                <a:cs typeface="Arial" pitchFamily="34" charset="0"/>
              </a:defRPr>
            </a:lvl6pPr>
          </a:lstStyle>
          <a:p>
            <a:pPr lvl="0"/>
            <a:endParaRPr lang="en-US" dirty="0" smtClean="0"/>
          </a:p>
          <a:p>
            <a:pPr lvl="1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639" y="463138"/>
            <a:ext cx="7849589" cy="803188"/>
          </a:xfrm>
          <a:solidFill>
            <a:srgbClr val="857C4B"/>
          </a:solidFill>
          <a:ln w="28575">
            <a:solidFill>
              <a:schemeClr val="bg2"/>
            </a:solidFill>
          </a:ln>
          <a:effectLst>
            <a:outerShdw blurRad="177800" dist="177800" dir="30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5000" cap="small" baseline="0">
                <a:solidFill>
                  <a:schemeClr val="tx1">
                    <a:lumMod val="2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erpetu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41997-760B-4280-9F90-7F4C8B074994}" type="datetimeFigureOut">
              <a:rPr lang="en-US"/>
              <a:pPr>
                <a:defRPr/>
              </a:pPr>
              <a:t>12/2/09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47D6-A0C3-436D-B46A-594B45C2C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 userDrawn="1"/>
        </p:nvSpPr>
        <p:spPr>
          <a:xfrm>
            <a:off x="439738" y="842963"/>
            <a:ext cx="8561387" cy="5861050"/>
          </a:xfrm>
          <a:prstGeom prst="round2SameRect">
            <a:avLst>
              <a:gd name="adj1" fmla="val 8406"/>
              <a:gd name="adj2" fmla="val 0"/>
            </a:avLst>
          </a:prstGeom>
          <a:solidFill>
            <a:schemeClr val="tx1">
              <a:lumMod val="50000"/>
            </a:schemeClr>
          </a:solidFill>
          <a:ln>
            <a:noFill/>
          </a:ln>
          <a:effectLst>
            <a:outerShdw blurRad="1651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9017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49" y="162298"/>
            <a:ext cx="7772400" cy="1001486"/>
          </a:xfrm>
          <a:solidFill>
            <a:schemeClr val="tx1">
              <a:lumMod val="25000"/>
            </a:schemeClr>
          </a:solidFill>
          <a:effectLst>
            <a:outerShdw blurRad="152400" dist="38100" dir="2700000" sx="103000" sy="103000" algn="tl" rotWithShape="0">
              <a:prstClr val="black">
                <a:alpha val="40000"/>
              </a:prstClr>
            </a:outerShdw>
          </a:effectLst>
        </p:spPr>
        <p:txBody>
          <a:bodyPr anchor="b" anchorCtr="0"/>
          <a:lstStyle>
            <a:lvl1pPr algn="l">
              <a:defRPr sz="3500" b="0" i="0" cap="small" baseline="0">
                <a:solidFill>
                  <a:schemeClr val="tx1">
                    <a:lumMod val="75000"/>
                  </a:schemeClr>
                </a:solidFill>
                <a:latin typeface="Perpetu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06681-76DE-4F47-94CC-F3852041622F}" type="datetimeFigureOut">
              <a:rPr lang="en-US"/>
              <a:pPr>
                <a:defRPr/>
              </a:pPr>
              <a:t>12/2/09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5DB35-720A-4258-A966-B3E2DBE3A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17" y="250887"/>
            <a:ext cx="8338457" cy="1143000"/>
          </a:xfrm>
          <a:solidFill>
            <a:schemeClr val="tx1">
              <a:lumMod val="50000"/>
            </a:schemeClr>
          </a:solidFill>
        </p:spPr>
        <p:txBody>
          <a:bodyPr/>
          <a:lstStyle>
            <a:lvl1pPr>
              <a:defRPr sz="6000" cap="small" baseline="0">
                <a:solidFill>
                  <a:schemeClr val="tx1">
                    <a:lumMod val="2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430" y="1600200"/>
            <a:ext cx="3976914" cy="4931229"/>
          </a:xfrm>
          <a:solidFill>
            <a:srgbClr val="FFFFFF">
              <a:alpha val="72157"/>
            </a:srgbClr>
          </a:solidFill>
        </p:spPr>
        <p:txBody>
          <a:bodyPr>
            <a:normAutofit/>
          </a:bodyPr>
          <a:lstStyle>
            <a:lvl1pPr>
              <a:buFont typeface="Wingdings" pitchFamily="2" charset="2"/>
              <a:buChar char="v"/>
              <a:defRPr sz="1800">
                <a:solidFill>
                  <a:schemeClr val="tx1">
                    <a:lumMod val="25000"/>
                  </a:schemeClr>
                </a:solidFill>
              </a:defRPr>
            </a:lvl1pPr>
            <a:lvl2pPr>
              <a:buFont typeface="Wingdings" pitchFamily="2" charset="2"/>
              <a:buChar char="v"/>
              <a:defRPr sz="1600">
                <a:solidFill>
                  <a:schemeClr val="tx1">
                    <a:lumMod val="25000"/>
                  </a:schemeClr>
                </a:solidFill>
              </a:defRPr>
            </a:lvl2pPr>
            <a:lvl3pPr>
              <a:buFont typeface="Wingdings" pitchFamily="2" charset="2"/>
              <a:buChar char="v"/>
              <a:defRPr sz="1600">
                <a:solidFill>
                  <a:schemeClr val="tx1">
                    <a:lumMod val="25000"/>
                  </a:schemeClr>
                </a:solidFill>
              </a:defRPr>
            </a:lvl3pPr>
            <a:lvl4pPr>
              <a:buFont typeface="Wingdings" pitchFamily="2" charset="2"/>
              <a:buChar char="v"/>
              <a:defRPr sz="1600">
                <a:solidFill>
                  <a:schemeClr val="tx1">
                    <a:lumMod val="25000"/>
                  </a:schemeClr>
                </a:solidFill>
              </a:defRPr>
            </a:lvl4pPr>
            <a:lvl5pPr>
              <a:buFont typeface="Wingdings" pitchFamily="2" charset="2"/>
              <a:buChar char="v"/>
              <a:defRPr sz="1600">
                <a:solidFill>
                  <a:schemeClr val="tx1">
                    <a:lumMod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571" y="1600200"/>
            <a:ext cx="4042229" cy="4916714"/>
          </a:xfrm>
          <a:solidFill>
            <a:srgbClr val="FFFFFF">
              <a:alpha val="72157"/>
            </a:srgbClr>
          </a:solidFill>
          <a:ln>
            <a:noFill/>
          </a:ln>
        </p:spPr>
        <p:txBody>
          <a:bodyPr>
            <a:normAutofit/>
          </a:bodyPr>
          <a:lstStyle>
            <a:lvl1pPr>
              <a:buFont typeface="Wingdings" pitchFamily="2" charset="2"/>
              <a:buChar char="v"/>
              <a:defRPr sz="1800">
                <a:solidFill>
                  <a:schemeClr val="tx1">
                    <a:lumMod val="25000"/>
                  </a:schemeClr>
                </a:solidFill>
                <a:latin typeface="Perpetua" pitchFamily="18" charset="0"/>
              </a:defRPr>
            </a:lvl1pPr>
            <a:lvl2pPr>
              <a:buFont typeface="Wingdings" pitchFamily="2" charset="2"/>
              <a:buChar char="v"/>
              <a:defRPr sz="1800">
                <a:solidFill>
                  <a:schemeClr val="tx1">
                    <a:lumMod val="25000"/>
                  </a:schemeClr>
                </a:solidFill>
                <a:latin typeface="Perpetua" pitchFamily="18" charset="0"/>
              </a:defRPr>
            </a:lvl2pPr>
            <a:lvl3pPr>
              <a:buFont typeface="Wingdings" pitchFamily="2" charset="2"/>
              <a:buChar char="v"/>
              <a:defRPr sz="1800">
                <a:solidFill>
                  <a:schemeClr val="tx1">
                    <a:lumMod val="25000"/>
                  </a:schemeClr>
                </a:solidFill>
                <a:latin typeface="Perpetua" pitchFamily="18" charset="0"/>
              </a:defRPr>
            </a:lvl3pPr>
            <a:lvl4pPr>
              <a:buFont typeface="Wingdings" pitchFamily="2" charset="2"/>
              <a:buChar char="v"/>
              <a:defRPr sz="1800">
                <a:solidFill>
                  <a:schemeClr val="tx1">
                    <a:lumMod val="25000"/>
                  </a:schemeClr>
                </a:solidFill>
                <a:latin typeface="Perpetua" pitchFamily="18" charset="0"/>
              </a:defRPr>
            </a:lvl4pPr>
            <a:lvl5pPr>
              <a:buFont typeface="Wingdings" pitchFamily="2" charset="2"/>
              <a:buChar char="v"/>
              <a:defRPr sz="1800">
                <a:solidFill>
                  <a:schemeClr val="tx1">
                    <a:lumMod val="25000"/>
                  </a:schemeClr>
                </a:solidFill>
                <a:latin typeface="Perpetua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9B88E-377E-4211-B956-253F4EC29082}" type="datetimeFigureOut">
              <a:rPr lang="en-US"/>
              <a:pPr>
                <a:defRPr/>
              </a:pPr>
              <a:t>12/2/09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3E991-F8D1-4921-871D-CF3303964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515035"/>
            <a:ext cx="3200400" cy="639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36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515035"/>
            <a:ext cx="3200400" cy="639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70C6-7F07-4DB0-9B36-DCC728CA1DC4}" type="datetimeFigureOut">
              <a:rPr lang="en-US"/>
              <a:pPr>
                <a:defRPr/>
              </a:pPr>
              <a:t>12/2/09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7B662-2A2B-48F4-8FB7-2EA28BA64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95313" y="465138"/>
            <a:ext cx="7896225" cy="6138862"/>
          </a:xfrm>
          <a:prstGeom prst="rect">
            <a:avLst/>
          </a:prstGeom>
          <a:solidFill>
            <a:schemeClr val="tx2"/>
          </a:solidFill>
          <a:ln>
            <a:solidFill>
              <a:schemeClr val="tx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ounded Rectangle 3"/>
          <p:cNvSpPr/>
          <p:nvPr userDrawn="1"/>
        </p:nvSpPr>
        <p:spPr>
          <a:xfrm>
            <a:off x="1146175" y="1450975"/>
            <a:ext cx="6865938" cy="4805363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32230" y="246742"/>
            <a:ext cx="5007428" cy="957944"/>
          </a:xfrm>
          <a:solidFill>
            <a:schemeClr val="tx1">
              <a:lumMod val="25000"/>
            </a:schemeClr>
          </a:solidFill>
          <a:ln cap="rnd">
            <a:noFill/>
            <a:bevel/>
          </a:ln>
          <a:effectLst>
            <a:outerShdw blurRad="152400" dist="317500" dir="1020000" sx="96000" sy="96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800" cap="small" baseline="0">
                <a:latin typeface="Perpetu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9E73F-014D-4B5B-9E31-315EA6C2E12A}" type="datetimeFigureOut">
              <a:rPr lang="en-US"/>
              <a:pPr>
                <a:defRPr/>
              </a:pPr>
              <a:t>12/2/09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8983D-AA52-4EFE-BC11-0850F6E4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0E105-8307-4B8E-A67C-B04090C3ACFD}" type="datetimeFigureOut">
              <a:rPr lang="en-US"/>
              <a:pPr>
                <a:defRPr/>
              </a:pPr>
              <a:t>12/2/09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C35AB-7C8F-4637-9C8D-F4A540A31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3050" y="254000"/>
            <a:ext cx="8609013" cy="64008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E7080-2F55-4FFA-B3CB-F5B27BE9FD70}" type="datetimeFigureOut">
              <a:rPr lang="en-US"/>
              <a:pPr>
                <a:defRPr/>
              </a:pPr>
              <a:t>12/2/09</a:t>
            </a:fld>
            <a:endParaRPr lang="en-US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1809E-A00E-4FF7-8FAD-E5D9B74E8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75304" y="914400"/>
            <a:ext cx="5340096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34440"/>
            <a:ext cx="4700016" cy="416052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52FB9-4F6A-46F0-B6A6-9B658B200B2D}" type="datetimeFigureOut">
              <a:rPr lang="en-US"/>
              <a:pPr>
                <a:defRPr/>
              </a:pPr>
              <a:t>12/2/09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6D10D-1C80-4A86-B051-AEF233204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2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19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33600" y="1600200"/>
            <a:ext cx="6553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0688" y="6540500"/>
            <a:ext cx="1828800" cy="228600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100"/>
            </a:lvl1pPr>
          </a:lstStyle>
          <a:p>
            <a:pPr>
              <a:defRPr/>
            </a:pPr>
            <a:fld id="{CDCAFE9F-0298-4FC3-8667-854A824F47D5}" type="datetimeFigureOut">
              <a:rPr lang="en-US"/>
              <a:pPr>
                <a:defRPr/>
              </a:pPr>
              <a:t>12/2/09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40500"/>
            <a:ext cx="3657600" cy="228600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/>
            </a:lvl1pPr>
          </a:lstStyle>
          <a:p>
            <a:pPr>
              <a:defRPr/>
            </a:pPr>
            <a:r>
              <a:rPr lang="en-US"/>
              <a:t>www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40500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eaLnBrk="0" hangingPunct="0">
              <a:defRPr sz="11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A8179623-DDCC-450A-B4B9-3490B8EA0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46" r:id="rId1"/>
    <p:sldLayoutId id="2147484547" r:id="rId2"/>
    <p:sldLayoutId id="2147484548" r:id="rId3"/>
    <p:sldLayoutId id="2147484549" r:id="rId4"/>
    <p:sldLayoutId id="2147484550" r:id="rId5"/>
    <p:sldLayoutId id="2147484551" r:id="rId6"/>
    <p:sldLayoutId id="2147484552" r:id="rId7"/>
    <p:sldLayoutId id="2147484553" r:id="rId8"/>
    <p:sldLayoutId id="2147484554" r:id="rId9"/>
    <p:sldLayoutId id="2147484555" r:id="rId10"/>
    <p:sldLayoutId id="2147484556" r:id="rId11"/>
    <p:sldLayoutId id="2147484557" r:id="rId12"/>
    <p:sldLayoutId id="2147484558" r:id="rId13"/>
    <p:sldLayoutId id="2147484559" r:id="rId14"/>
    <p:sldLayoutId id="2147484560" r:id="rId15"/>
    <p:sldLayoutId id="2147484561" r:id="rId16"/>
    <p:sldLayoutId id="2147484562" r:id="rId17"/>
    <p:sldLayoutId id="2147484563" r:id="rId1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9pPr>
    </p:titleStyle>
    <p:bodyStyle>
      <a:lvl1pPr marL="4572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ts val="1500"/>
        </a:spcBef>
        <a:spcAft>
          <a:spcPct val="0"/>
        </a:spcAft>
        <a:buFont typeface="Century" pitchFamily="18" charset="0"/>
        <a:buChar char="…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rtl="0" eaLnBrk="0" fontAlgn="base" hangingPunct="0">
        <a:spcBef>
          <a:spcPts val="1500"/>
        </a:spcBef>
        <a:spcAft>
          <a:spcPct val="0"/>
        </a:spcAft>
        <a:buFont typeface="Century" pitchFamily="18" charset="0"/>
        <a:buChar char="…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Ï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hyperlink" Target="http://www.eyeoneducation.com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hyperlink" Target="file://localhost/Users/rettigmd/Documents/consulting/Presentation%20Materials/Elementary%20Handouts/Elementary%20Handouts%207-08/IESchedules.pdf" TargetMode="Externa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hyperlink" Target="file://localhost/Users/rettigmd/Documents/consulting/Presentation%20Materials/Elementary%20Handouts/Elementary%20Handouts%207-08/DJM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slide" Target="slide11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hyperlink" Target="http://www.eyeoneducation.com/" TargetMode="External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eg"/><Relationship Id="rId5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9.xml"/><Relationship Id="rId5" Type="http://schemas.openxmlformats.org/officeDocument/2006/relationships/oleObject" Target="../embeddings/Microsoft_Excel_97_-_2004_Worksheet1.xls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1.xml"/><Relationship Id="rId5" Type="http://schemas.openxmlformats.org/officeDocument/2006/relationships/oleObject" Target="../embeddings/Microsoft_Excel_97_-_2004_Worksheet2.xls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3.xml"/><Relationship Id="rId5" Type="http://schemas.openxmlformats.org/officeDocument/2006/relationships/oleObject" Target="../embeddings/Microsoft_Excel_97_-_2004_Worksheet3.xls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5.xml"/><Relationship Id="rId5" Type="http://schemas.openxmlformats.org/officeDocument/2006/relationships/oleObject" Target="../embeddings/Microsoft_Excel_97_-_2004_Worksheet4.xls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7.xml"/><Relationship Id="rId5" Type="http://schemas.openxmlformats.org/officeDocument/2006/relationships/oleObject" Target="../embeddings/Microsoft_Excel_97_-_2004_Worksheet5.xls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9.xml"/><Relationship Id="rId5" Type="http://schemas.openxmlformats.org/officeDocument/2006/relationships/oleObject" Target="../embeddings/Microsoft_Excel_97_-_2004_Worksheet6.xls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hyperlink" Target="file://localhost/Users/rettigmd/Documents/consulting/Presentation%20Materials/Middle%20School%20Handouts/Handouts7-08/KateCollins0910.pdf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3" Type="http://schemas.openxmlformats.org/officeDocument/2006/relationships/hyperlink" Target="http://www.aaaselect.com" TargetMode="Externa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hyperlink" Target="file://localhost/Users/rettigmd/Documents/consulting/Presentation%20Materials/K-*%20TimeAllocations.xls" TargetMode="Externa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Relationship Id="rId3" Type="http://schemas.openxmlformats.org/officeDocument/2006/relationships/hyperlink" Target="file://localhost/Users/rettigmd/Documents/consulting/Presentation%20Materials/High%20School%20Handouts/HS%20IE.xls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://schoolschedulingassociates.com/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diagramData" Target="../diagrams/data1.xml"/><Relationship Id="rId6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>
            <a:lum/>
          </a:blip>
          <a:srcRect/>
          <a:stretch>
            <a:fillRect l="3000" t="3000" r="3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24088" y="3543300"/>
            <a:ext cx="4217987" cy="2133600"/>
          </a:xfrm>
          <a:solidFill>
            <a:srgbClr val="FFFFFF">
              <a:alpha val="78000"/>
            </a:srgbClr>
          </a:solidFill>
          <a:ln w="28575">
            <a:solidFill>
              <a:schemeClr val="tx1">
                <a:lumMod val="50000"/>
              </a:schemeClr>
            </a:solidFill>
          </a:ln>
        </p:spPr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/>
              <a:t>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smtClean="0">
                <a:solidFill>
                  <a:schemeClr val="tx1">
                    <a:lumMod val="25000"/>
                  </a:schemeClr>
                </a:solidFill>
                <a:latin typeface="Perpetua" pitchFamily="18" charset="0"/>
              </a:rPr>
              <a:t>Michael D. Rettig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25000"/>
                  </a:schemeClr>
                </a:solidFill>
                <a:latin typeface="Perpetua" pitchFamily="18" charset="0"/>
              </a:rPr>
              <a:t>rettigmd@jmu.edu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25000"/>
                  </a:schemeClr>
                </a:solidFill>
                <a:latin typeface="Perpetua" pitchFamily="18" charset="0"/>
              </a:rPr>
              <a:t>Professor Emeritus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25000"/>
                  </a:schemeClr>
                </a:solidFill>
                <a:latin typeface="Perpetua" pitchFamily="18" charset="0"/>
              </a:rPr>
              <a:t>James Madison University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en-US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130300" y="554038"/>
            <a:ext cx="7053263" cy="2430462"/>
          </a:xfrm>
          <a:prstGeom prst="rect">
            <a:avLst/>
          </a:prstGeom>
          <a:solidFill>
            <a:srgbClr val="857C4B">
              <a:alpha val="58039"/>
            </a:srgbClr>
          </a:solidFill>
          <a:ln w="41275">
            <a:solidFill>
              <a:schemeClr val="tx2"/>
            </a:solidFill>
          </a:ln>
          <a:effectLst>
            <a:outerShdw blurRad="203200" dist="241300" dir="1440000" sx="96000" sy="96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600" dirty="0" smtClean="0"/>
              <a:t>Scheduling and Organizing the Intervention/Enrichment Period for Tiered Instruction in Response to Intervention</a:t>
            </a:r>
            <a:endParaRPr lang="en-US" sz="3600" dirty="0">
              <a:solidFill>
                <a:schemeClr val="tx2"/>
              </a:solidFill>
              <a:latin typeface="Perpetua" pitchFamily="18" charset="0"/>
            </a:endParaRPr>
          </a:p>
        </p:txBody>
      </p:sp>
      <p:pic>
        <p:nvPicPr>
          <p:cNvPr id="6" name="Picture 5" descr="logotrans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850" y="3944938"/>
            <a:ext cx="2030413" cy="1135062"/>
          </a:xfrm>
          <a:prstGeom prst="rect">
            <a:avLst/>
          </a:prstGeom>
          <a:noFill/>
          <a:ln w="25400" cap="sq" cmpd="sng">
            <a:solidFill>
              <a:schemeClr val="tx1">
                <a:lumMod val="50000"/>
              </a:schemeClr>
            </a:solidFill>
          </a:ln>
        </p:spPr>
      </p:pic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1841500" y="6007100"/>
            <a:ext cx="581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www.schoolschedulingassociates.com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nady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08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249238" y="3706813"/>
            <a:ext cx="44799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srgbClr val="FFFFFF"/>
                </a:solidFill>
              </a:rPr>
              <a:t>Now available at </a:t>
            </a:r>
            <a:r>
              <a:rPr lang="en-US" b="1">
                <a:solidFill>
                  <a:srgbClr val="FFFFFF"/>
                </a:solidFill>
                <a:hlinkClick r:id="rId4"/>
              </a:rPr>
              <a:t>www.eyeoneducation.com</a:t>
            </a:r>
            <a:r>
              <a:rPr lang="en-US" b="1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582613" y="1504950"/>
            <a:ext cx="8128000" cy="5181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609600" y="3292475"/>
            <a:ext cx="7810500" cy="15875"/>
          </a:xfrm>
          <a:prstGeom prst="line">
            <a:avLst/>
          </a:prstGeom>
          <a:noFill/>
          <a:ln w="28575">
            <a:solidFill>
              <a:srgbClr val="F8F8F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615950" y="2133600"/>
            <a:ext cx="7823200" cy="1588"/>
          </a:xfrm>
          <a:prstGeom prst="line">
            <a:avLst/>
          </a:prstGeom>
          <a:noFill/>
          <a:ln w="28575">
            <a:solidFill>
              <a:srgbClr val="F8F8F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595313" y="2720975"/>
            <a:ext cx="7824787" cy="1588"/>
          </a:xfrm>
          <a:prstGeom prst="line">
            <a:avLst/>
          </a:prstGeom>
          <a:noFill/>
          <a:ln w="28575">
            <a:solidFill>
              <a:srgbClr val="F8F8F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615950" y="3895725"/>
            <a:ext cx="7823200" cy="1588"/>
          </a:xfrm>
          <a:prstGeom prst="line">
            <a:avLst/>
          </a:prstGeom>
          <a:noFill/>
          <a:ln w="28575">
            <a:solidFill>
              <a:srgbClr val="F8F8F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573088" y="4483100"/>
            <a:ext cx="7866062" cy="1588"/>
          </a:xfrm>
          <a:prstGeom prst="line">
            <a:avLst/>
          </a:prstGeom>
          <a:noFill/>
          <a:ln w="28575">
            <a:solidFill>
              <a:srgbClr val="F8F8F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573088" y="5070475"/>
            <a:ext cx="7866062" cy="1588"/>
          </a:xfrm>
          <a:prstGeom prst="line">
            <a:avLst/>
          </a:prstGeom>
          <a:noFill/>
          <a:ln w="28575">
            <a:solidFill>
              <a:srgbClr val="F8F8F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596900" y="5657850"/>
            <a:ext cx="7808913" cy="1588"/>
          </a:xfrm>
          <a:prstGeom prst="line">
            <a:avLst/>
          </a:prstGeom>
          <a:noFill/>
          <a:ln w="28575">
            <a:solidFill>
              <a:srgbClr val="F8F8F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682" name="Rectangle 10"/>
          <p:cNvSpPr>
            <a:spLocks noChangeArrowheads="1"/>
          </p:cNvSpPr>
          <p:nvPr/>
        </p:nvSpPr>
        <p:spPr bwMode="auto">
          <a:xfrm>
            <a:off x="781050" y="1714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lang="en-US" sz="4400" b="1" dirty="0">
                <a:solidFill>
                  <a:schemeClr val="tx2"/>
                </a:solidFill>
                <a:latin typeface="Perpetua" pitchFamily="18" charset="0"/>
                <a:cs typeface="+mn-cs"/>
              </a:rPr>
              <a:t>Master Block Schedule </a:t>
            </a:r>
            <a:br>
              <a:rPr lang="en-US" sz="4400" b="1" dirty="0">
                <a:solidFill>
                  <a:schemeClr val="tx2"/>
                </a:solidFill>
                <a:latin typeface="Perpetua" pitchFamily="18" charset="0"/>
                <a:cs typeface="+mn-cs"/>
              </a:rPr>
            </a:br>
            <a:r>
              <a:rPr lang="en-US" sz="2400" b="1" dirty="0">
                <a:solidFill>
                  <a:schemeClr val="tx2"/>
                </a:solidFill>
                <a:latin typeface="Perpetua" pitchFamily="18" charset="0"/>
                <a:cs typeface="+mn-cs"/>
              </a:rPr>
              <a:t>(Full-Day Kindergarten)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722438" y="1592263"/>
            <a:ext cx="6578600" cy="517525"/>
            <a:chOff x="1085" y="1219"/>
            <a:chExt cx="4144" cy="326"/>
          </a:xfrm>
        </p:grpSpPr>
        <p:sp>
          <p:nvSpPr>
            <p:cNvPr id="31868" name="Text Box 12"/>
            <p:cNvSpPr txBox="1">
              <a:spLocks noChangeArrowheads="1"/>
            </p:cNvSpPr>
            <p:nvPr/>
          </p:nvSpPr>
          <p:spPr bwMode="auto">
            <a:xfrm>
              <a:off x="1085" y="1219"/>
              <a:ext cx="376" cy="3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>
                  <a:latin typeface="Arial" pitchFamily="34" charset="0"/>
                </a:rPr>
                <a:t>8:00-</a:t>
              </a:r>
            </a:p>
            <a:p>
              <a:pPr algn="ctr" eaLnBrk="0" hangingPunct="0"/>
              <a:r>
                <a:rPr lang="en-US" sz="1400" b="1">
                  <a:latin typeface="Arial" pitchFamily="34" charset="0"/>
                </a:rPr>
                <a:t>8:50</a:t>
              </a:r>
              <a:endParaRPr lang="en-US" sz="1200" b="1">
                <a:latin typeface="Arial" pitchFamily="34" charset="0"/>
              </a:endParaRPr>
            </a:p>
          </p:txBody>
        </p:sp>
        <p:sp>
          <p:nvSpPr>
            <p:cNvPr id="31869" name="Text Box 13"/>
            <p:cNvSpPr txBox="1">
              <a:spLocks noChangeArrowheads="1"/>
            </p:cNvSpPr>
            <p:nvPr/>
          </p:nvSpPr>
          <p:spPr bwMode="auto">
            <a:xfrm>
              <a:off x="1613" y="1219"/>
              <a:ext cx="376" cy="3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>
                  <a:latin typeface="Arial" pitchFamily="34" charset="0"/>
                </a:rPr>
                <a:t>8:50-</a:t>
              </a:r>
            </a:p>
            <a:p>
              <a:pPr algn="ctr" eaLnBrk="0" hangingPunct="0"/>
              <a:r>
                <a:rPr lang="en-US" sz="1400" b="1">
                  <a:latin typeface="Arial" pitchFamily="34" charset="0"/>
                </a:rPr>
                <a:t>9:40</a:t>
              </a:r>
              <a:endParaRPr lang="en-US" sz="1200" b="1">
                <a:latin typeface="Arial" pitchFamily="34" charset="0"/>
              </a:endParaRPr>
            </a:p>
          </p:txBody>
        </p:sp>
        <p:sp>
          <p:nvSpPr>
            <p:cNvPr id="31870" name="Text Box 14"/>
            <p:cNvSpPr txBox="1">
              <a:spLocks noChangeArrowheads="1"/>
            </p:cNvSpPr>
            <p:nvPr/>
          </p:nvSpPr>
          <p:spPr bwMode="auto">
            <a:xfrm>
              <a:off x="2102" y="1219"/>
              <a:ext cx="407" cy="3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>
                  <a:latin typeface="Arial" pitchFamily="34" charset="0"/>
                </a:rPr>
                <a:t>9:40- </a:t>
              </a:r>
            </a:p>
            <a:p>
              <a:pPr algn="ctr" eaLnBrk="0" hangingPunct="0"/>
              <a:r>
                <a:rPr lang="en-US" sz="1400" b="1">
                  <a:latin typeface="Arial" pitchFamily="34" charset="0"/>
                </a:rPr>
                <a:t>10:30</a:t>
              </a:r>
              <a:endParaRPr lang="en-US" sz="1200" b="1">
                <a:latin typeface="Arial" pitchFamily="34" charset="0"/>
              </a:endParaRPr>
            </a:p>
          </p:txBody>
        </p:sp>
        <p:sp>
          <p:nvSpPr>
            <p:cNvPr id="31871" name="Text Box 15"/>
            <p:cNvSpPr txBox="1">
              <a:spLocks noChangeArrowheads="1"/>
            </p:cNvSpPr>
            <p:nvPr/>
          </p:nvSpPr>
          <p:spPr bwMode="auto">
            <a:xfrm>
              <a:off x="3202" y="1219"/>
              <a:ext cx="438" cy="3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>
                  <a:latin typeface="Arial" pitchFamily="34" charset="0"/>
                </a:rPr>
                <a:t>11:20-</a:t>
              </a:r>
            </a:p>
            <a:p>
              <a:pPr algn="ctr" eaLnBrk="0" hangingPunct="0"/>
              <a:r>
                <a:rPr lang="en-US" sz="1400" b="1">
                  <a:latin typeface="Arial" pitchFamily="34" charset="0"/>
                </a:rPr>
                <a:t>12:10</a:t>
              </a:r>
              <a:endParaRPr lang="en-US" sz="1200" b="1">
                <a:latin typeface="Arial" pitchFamily="34" charset="0"/>
              </a:endParaRPr>
            </a:p>
          </p:txBody>
        </p:sp>
        <p:sp>
          <p:nvSpPr>
            <p:cNvPr id="31872" name="Text Box 16"/>
            <p:cNvSpPr txBox="1">
              <a:spLocks noChangeArrowheads="1"/>
            </p:cNvSpPr>
            <p:nvPr/>
          </p:nvSpPr>
          <p:spPr bwMode="auto">
            <a:xfrm>
              <a:off x="2662" y="1219"/>
              <a:ext cx="438" cy="3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>
                  <a:latin typeface="Arial" pitchFamily="34" charset="0"/>
                </a:rPr>
                <a:t>10:30-</a:t>
              </a:r>
            </a:p>
            <a:p>
              <a:pPr algn="ctr" eaLnBrk="0" hangingPunct="0"/>
              <a:r>
                <a:rPr lang="en-US" sz="1400" b="1">
                  <a:latin typeface="Arial" pitchFamily="34" charset="0"/>
                </a:rPr>
                <a:t>11:20</a:t>
              </a:r>
              <a:endParaRPr lang="en-US" sz="1200" b="1">
                <a:latin typeface="Arial" pitchFamily="34" charset="0"/>
              </a:endParaRPr>
            </a:p>
          </p:txBody>
        </p:sp>
        <p:sp>
          <p:nvSpPr>
            <p:cNvPr id="31873" name="Text Box 17"/>
            <p:cNvSpPr txBox="1">
              <a:spLocks noChangeArrowheads="1"/>
            </p:cNvSpPr>
            <p:nvPr/>
          </p:nvSpPr>
          <p:spPr bwMode="auto">
            <a:xfrm>
              <a:off x="3730" y="1219"/>
              <a:ext cx="438" cy="3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>
                  <a:latin typeface="Arial" pitchFamily="34" charset="0"/>
                </a:rPr>
                <a:t>12:10-</a:t>
              </a:r>
            </a:p>
            <a:p>
              <a:pPr algn="ctr" eaLnBrk="0" hangingPunct="0"/>
              <a:r>
                <a:rPr lang="en-US" sz="1400" b="1">
                  <a:latin typeface="Arial" pitchFamily="34" charset="0"/>
                </a:rPr>
                <a:t>1:00</a:t>
              </a:r>
              <a:endParaRPr lang="en-US" sz="1200" b="1">
                <a:latin typeface="Arial" pitchFamily="34" charset="0"/>
              </a:endParaRPr>
            </a:p>
          </p:txBody>
        </p:sp>
        <p:sp>
          <p:nvSpPr>
            <p:cNvPr id="31874" name="Text Box 18"/>
            <p:cNvSpPr txBox="1">
              <a:spLocks noChangeArrowheads="1"/>
            </p:cNvSpPr>
            <p:nvPr/>
          </p:nvSpPr>
          <p:spPr bwMode="auto">
            <a:xfrm>
              <a:off x="4265" y="1219"/>
              <a:ext cx="400" cy="3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 b="1">
                  <a:latin typeface="Arial" pitchFamily="34" charset="0"/>
                </a:rPr>
                <a:t>1:00-</a:t>
              </a:r>
            </a:p>
            <a:p>
              <a:pPr algn="ctr" eaLnBrk="0" hangingPunct="0"/>
              <a:r>
                <a:rPr lang="en-US" sz="1400" b="1">
                  <a:latin typeface="Arial" pitchFamily="34" charset="0"/>
                </a:rPr>
                <a:t>1:50</a:t>
              </a:r>
              <a:endParaRPr lang="en-US" sz="1200" b="1">
                <a:latin typeface="Arial" pitchFamily="34" charset="0"/>
              </a:endParaRPr>
            </a:p>
          </p:txBody>
        </p:sp>
        <p:sp>
          <p:nvSpPr>
            <p:cNvPr id="31875" name="Text Box 19"/>
            <p:cNvSpPr txBox="1">
              <a:spLocks noChangeArrowheads="1"/>
            </p:cNvSpPr>
            <p:nvPr/>
          </p:nvSpPr>
          <p:spPr bwMode="auto">
            <a:xfrm>
              <a:off x="4853" y="1219"/>
              <a:ext cx="376" cy="3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>
                  <a:latin typeface="Arial" pitchFamily="34" charset="0"/>
                </a:rPr>
                <a:t>1:50-</a:t>
              </a:r>
            </a:p>
            <a:p>
              <a:pPr algn="ctr" eaLnBrk="0" hangingPunct="0"/>
              <a:r>
                <a:rPr lang="en-US" sz="1400" b="1">
                  <a:latin typeface="Arial" pitchFamily="34" charset="0"/>
                </a:rPr>
                <a:t>2:40</a:t>
              </a:r>
              <a:endParaRPr lang="en-US" sz="1200" b="1">
                <a:latin typeface="Arial" pitchFamily="34" charset="0"/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379663" y="5089525"/>
            <a:ext cx="928687" cy="1023938"/>
            <a:chOff x="1499" y="3314"/>
            <a:chExt cx="585" cy="645"/>
          </a:xfrm>
        </p:grpSpPr>
        <p:sp>
          <p:nvSpPr>
            <p:cNvPr id="31866" name="Text Box 21"/>
            <p:cNvSpPr txBox="1">
              <a:spLocks noChangeArrowheads="1"/>
            </p:cNvSpPr>
            <p:nvPr/>
          </p:nvSpPr>
          <p:spPr bwMode="auto">
            <a:xfrm>
              <a:off x="1499" y="3314"/>
              <a:ext cx="585" cy="36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F8F8F8"/>
                  </a:solidFill>
                  <a:latin typeface="Arial" pitchFamily="34" charset="0"/>
                </a:rPr>
                <a:t>Encore/</a:t>
              </a:r>
            </a:p>
            <a:p>
              <a:pPr algn="ctr" eaLnBrk="0" hangingPunct="0"/>
              <a:r>
                <a:rPr lang="en-US" sz="1600" b="1">
                  <a:solidFill>
                    <a:srgbClr val="F8F8F8"/>
                  </a:solidFill>
                  <a:latin typeface="Arial" pitchFamily="34" charset="0"/>
                </a:rPr>
                <a:t>Plan</a:t>
              </a:r>
              <a:r>
                <a:rPr lang="en-US" sz="1400" b="1">
                  <a:solidFill>
                    <a:srgbClr val="F8F8F8"/>
                  </a:solidFill>
                  <a:latin typeface="Arial" pitchFamily="34" charset="0"/>
                </a:rPr>
                <a:t> </a:t>
              </a:r>
            </a:p>
          </p:txBody>
        </p:sp>
        <p:sp>
          <p:nvSpPr>
            <p:cNvPr id="31867" name="Rectangle 22"/>
            <p:cNvSpPr>
              <a:spLocks noChangeArrowheads="1"/>
            </p:cNvSpPr>
            <p:nvPr/>
          </p:nvSpPr>
          <p:spPr bwMode="auto">
            <a:xfrm>
              <a:off x="1561" y="3709"/>
              <a:ext cx="479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>
                  <a:solidFill>
                    <a:srgbClr val="FF66FF"/>
                  </a:solidFill>
                  <a:latin typeface="Arial" pitchFamily="34" charset="0"/>
                </a:rPr>
                <a:t>Gr. 5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3225800" y="4498975"/>
            <a:ext cx="928688" cy="1630363"/>
            <a:chOff x="990" y="2942"/>
            <a:chExt cx="585" cy="1027"/>
          </a:xfrm>
        </p:grpSpPr>
        <p:sp>
          <p:nvSpPr>
            <p:cNvPr id="31864" name="Text Box 24"/>
            <p:cNvSpPr txBox="1">
              <a:spLocks noChangeArrowheads="1"/>
            </p:cNvSpPr>
            <p:nvPr/>
          </p:nvSpPr>
          <p:spPr bwMode="auto">
            <a:xfrm>
              <a:off x="990" y="2942"/>
              <a:ext cx="585" cy="36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F8F8F8"/>
                  </a:solidFill>
                  <a:latin typeface="Arial" pitchFamily="34" charset="0"/>
                </a:rPr>
                <a:t>Encore/</a:t>
              </a:r>
            </a:p>
            <a:p>
              <a:pPr algn="ctr" eaLnBrk="0" hangingPunct="0"/>
              <a:r>
                <a:rPr lang="en-US" sz="1600" b="1">
                  <a:solidFill>
                    <a:srgbClr val="F8F8F8"/>
                  </a:solidFill>
                  <a:latin typeface="Arial" pitchFamily="34" charset="0"/>
                </a:rPr>
                <a:t>Plan</a:t>
              </a:r>
              <a:endParaRPr lang="en-US" sz="1400" b="1">
                <a:solidFill>
                  <a:srgbClr val="F8F8F8"/>
                </a:solidFill>
                <a:latin typeface="Arial" pitchFamily="34" charset="0"/>
              </a:endParaRPr>
            </a:p>
          </p:txBody>
        </p:sp>
        <p:sp>
          <p:nvSpPr>
            <p:cNvPr id="31865" name="Rectangle 25"/>
            <p:cNvSpPr>
              <a:spLocks noChangeArrowheads="1"/>
            </p:cNvSpPr>
            <p:nvPr/>
          </p:nvSpPr>
          <p:spPr bwMode="auto">
            <a:xfrm>
              <a:off x="1037" y="3719"/>
              <a:ext cx="479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>
                  <a:solidFill>
                    <a:srgbClr val="FFC000"/>
                  </a:solidFill>
                  <a:latin typeface="Arial" pitchFamily="34" charset="0"/>
                </a:rPr>
                <a:t>Gr. 4</a:t>
              </a:r>
            </a:p>
          </p:txBody>
        </p:sp>
      </p:grpSp>
      <p:sp>
        <p:nvSpPr>
          <p:cNvPr id="31758" name="Text Box 26"/>
          <p:cNvSpPr txBox="1">
            <a:spLocks noChangeArrowheads="1"/>
          </p:cNvSpPr>
          <p:nvPr/>
        </p:nvSpPr>
        <p:spPr bwMode="auto">
          <a:xfrm>
            <a:off x="4481513" y="2160588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endParaRPr lang="en-US" sz="2400" b="1">
              <a:solidFill>
                <a:srgbClr val="F8F8F8"/>
              </a:solidFill>
              <a:latin typeface="Arial" pitchFamily="34" charset="0"/>
            </a:endParaRPr>
          </a:p>
        </p:txBody>
      </p:sp>
      <p:sp>
        <p:nvSpPr>
          <p:cNvPr id="412699" name="Text Box 27"/>
          <p:cNvSpPr txBox="1">
            <a:spLocks noChangeArrowheads="1"/>
          </p:cNvSpPr>
          <p:nvPr/>
        </p:nvSpPr>
        <p:spPr bwMode="auto">
          <a:xfrm>
            <a:off x="4159250" y="5683250"/>
            <a:ext cx="6746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8F8F8"/>
                </a:solidFill>
                <a:latin typeface="Arial" pitchFamily="34" charset="0"/>
              </a:rPr>
              <a:t>L/R</a:t>
            </a:r>
          </a:p>
        </p:txBody>
      </p: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1668463" y="3446463"/>
            <a:ext cx="4059237" cy="371475"/>
            <a:chOff x="1051" y="2279"/>
            <a:chExt cx="2557" cy="234"/>
          </a:xfrm>
        </p:grpSpPr>
        <p:grpSp>
          <p:nvGrpSpPr>
            <p:cNvPr id="31858" name="Group 29"/>
            <p:cNvGrpSpPr>
              <a:grpSpLocks/>
            </p:cNvGrpSpPr>
            <p:nvPr/>
          </p:nvGrpSpPr>
          <p:grpSpPr bwMode="auto">
            <a:xfrm>
              <a:off x="1051" y="2282"/>
              <a:ext cx="1476" cy="231"/>
              <a:chOff x="1051" y="2390"/>
              <a:chExt cx="1476" cy="231"/>
            </a:xfrm>
          </p:grpSpPr>
          <p:sp>
            <p:nvSpPr>
              <p:cNvPr id="31861" name="Text Box 30"/>
              <p:cNvSpPr txBox="1">
                <a:spLocks noChangeArrowheads="1"/>
              </p:cNvSpPr>
              <p:nvPr/>
            </p:nvSpPr>
            <p:spPr bwMode="auto">
              <a:xfrm>
                <a:off x="1051" y="2390"/>
                <a:ext cx="44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800" b="1">
                    <a:solidFill>
                      <a:srgbClr val="00FFFF"/>
                    </a:solidFill>
                    <a:latin typeface="Arial" pitchFamily="34" charset="0"/>
                  </a:rPr>
                  <a:t>Core</a:t>
                </a:r>
              </a:p>
            </p:txBody>
          </p:sp>
          <p:sp>
            <p:nvSpPr>
              <p:cNvPr id="31862" name="Text Box 31"/>
              <p:cNvSpPr txBox="1">
                <a:spLocks noChangeArrowheads="1"/>
              </p:cNvSpPr>
              <p:nvPr/>
            </p:nvSpPr>
            <p:spPr bwMode="auto">
              <a:xfrm>
                <a:off x="1580" y="2390"/>
                <a:ext cx="44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800" b="1">
                    <a:solidFill>
                      <a:srgbClr val="00FFFF"/>
                    </a:solidFill>
                    <a:latin typeface="Arial" pitchFamily="34" charset="0"/>
                  </a:rPr>
                  <a:t>Core</a:t>
                </a:r>
              </a:p>
            </p:txBody>
          </p:sp>
          <p:sp>
            <p:nvSpPr>
              <p:cNvPr id="31863" name="Text Box 32"/>
              <p:cNvSpPr txBox="1">
                <a:spLocks noChangeArrowheads="1"/>
              </p:cNvSpPr>
              <p:nvPr/>
            </p:nvSpPr>
            <p:spPr bwMode="auto">
              <a:xfrm>
                <a:off x="2083" y="2390"/>
                <a:ext cx="44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800" b="1">
                    <a:solidFill>
                      <a:srgbClr val="00FFFF"/>
                    </a:solidFill>
                    <a:latin typeface="Arial" pitchFamily="34" charset="0"/>
                  </a:rPr>
                  <a:t>Core</a:t>
                </a:r>
              </a:p>
            </p:txBody>
          </p:sp>
        </p:grpSp>
        <p:sp>
          <p:nvSpPr>
            <p:cNvPr id="31859" name="Text Box 33"/>
            <p:cNvSpPr txBox="1">
              <a:spLocks noChangeArrowheads="1"/>
            </p:cNvSpPr>
            <p:nvPr/>
          </p:nvSpPr>
          <p:spPr bwMode="auto">
            <a:xfrm>
              <a:off x="2671" y="2282"/>
              <a:ext cx="44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00FFFF"/>
                  </a:solidFill>
                  <a:latin typeface="Arial" pitchFamily="34" charset="0"/>
                </a:rPr>
                <a:t>Core</a:t>
              </a:r>
            </a:p>
          </p:txBody>
        </p:sp>
        <p:sp>
          <p:nvSpPr>
            <p:cNvPr id="31860" name="Text Box 34"/>
            <p:cNvSpPr txBox="1">
              <a:spLocks noChangeArrowheads="1"/>
            </p:cNvSpPr>
            <p:nvPr/>
          </p:nvSpPr>
          <p:spPr bwMode="auto">
            <a:xfrm>
              <a:off x="3153" y="2279"/>
              <a:ext cx="455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00FFFF"/>
                  </a:solidFill>
                  <a:latin typeface="Arial" pitchFamily="34" charset="0"/>
                </a:rPr>
                <a:t>Core</a:t>
              </a:r>
            </a:p>
          </p:txBody>
        </p:sp>
      </p:grpSp>
      <p:sp>
        <p:nvSpPr>
          <p:cNvPr id="31761" name="Text Box 35"/>
          <p:cNvSpPr txBox="1">
            <a:spLocks noChangeArrowheads="1"/>
          </p:cNvSpPr>
          <p:nvPr/>
        </p:nvSpPr>
        <p:spPr bwMode="auto">
          <a:xfrm>
            <a:off x="649288" y="1543050"/>
            <a:ext cx="795337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latin typeface="Arial" pitchFamily="34" charset="0"/>
              </a:rPr>
              <a:t>50 min.</a:t>
            </a:r>
          </a:p>
          <a:p>
            <a:pPr algn="ctr" eaLnBrk="0" hangingPunct="0"/>
            <a:r>
              <a:rPr lang="en-US" sz="1400" b="1">
                <a:latin typeface="Arial" pitchFamily="34" charset="0"/>
              </a:rPr>
              <a:t>Blocks</a:t>
            </a:r>
          </a:p>
        </p:txBody>
      </p: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7516813" y="3325813"/>
            <a:ext cx="981075" cy="2816225"/>
            <a:chOff x="4735" y="2203"/>
            <a:chExt cx="618" cy="1774"/>
          </a:xfrm>
        </p:grpSpPr>
        <p:sp>
          <p:nvSpPr>
            <p:cNvPr id="31856" name="Rectangle 37"/>
            <p:cNvSpPr>
              <a:spLocks noChangeArrowheads="1"/>
            </p:cNvSpPr>
            <p:nvPr/>
          </p:nvSpPr>
          <p:spPr bwMode="auto">
            <a:xfrm>
              <a:off x="4796" y="3727"/>
              <a:ext cx="557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 b="1">
                  <a:solidFill>
                    <a:srgbClr val="00FFFF"/>
                  </a:solidFill>
                  <a:latin typeface="Arial" pitchFamily="34" charset="0"/>
                </a:rPr>
                <a:t>Gr. 2</a:t>
              </a:r>
            </a:p>
          </p:txBody>
        </p:sp>
        <p:sp>
          <p:nvSpPr>
            <p:cNvPr id="31857" name="Text Box 38"/>
            <p:cNvSpPr txBox="1">
              <a:spLocks noChangeArrowheads="1"/>
            </p:cNvSpPr>
            <p:nvPr/>
          </p:nvSpPr>
          <p:spPr bwMode="auto">
            <a:xfrm>
              <a:off x="4735" y="2203"/>
              <a:ext cx="592" cy="36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F8F8F8"/>
                  </a:solidFill>
                  <a:latin typeface="Arial" pitchFamily="34" charset="0"/>
                </a:rPr>
                <a:t>Encore/Plan</a:t>
              </a:r>
            </a:p>
          </p:txBody>
        </p: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1652588" y="4003675"/>
            <a:ext cx="6669087" cy="388938"/>
            <a:chOff x="1077" y="2630"/>
            <a:chExt cx="4201" cy="245"/>
          </a:xfrm>
        </p:grpSpPr>
        <p:grpSp>
          <p:nvGrpSpPr>
            <p:cNvPr id="31850" name="Group 40"/>
            <p:cNvGrpSpPr>
              <a:grpSpLocks/>
            </p:cNvGrpSpPr>
            <p:nvPr/>
          </p:nvGrpSpPr>
          <p:grpSpPr bwMode="auto">
            <a:xfrm>
              <a:off x="1077" y="2630"/>
              <a:ext cx="1542" cy="231"/>
              <a:chOff x="1076" y="2738"/>
              <a:chExt cx="1449" cy="231"/>
            </a:xfrm>
          </p:grpSpPr>
          <p:sp>
            <p:nvSpPr>
              <p:cNvPr id="31853" name="Text Box 41"/>
              <p:cNvSpPr txBox="1">
                <a:spLocks noChangeArrowheads="1"/>
              </p:cNvSpPr>
              <p:nvPr/>
            </p:nvSpPr>
            <p:spPr bwMode="auto">
              <a:xfrm>
                <a:off x="1076" y="2738"/>
                <a:ext cx="417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800" b="1">
                    <a:solidFill>
                      <a:srgbClr val="FF0000"/>
                    </a:solidFill>
                    <a:latin typeface="Arial" pitchFamily="34" charset="0"/>
                  </a:rPr>
                  <a:t>Core</a:t>
                </a:r>
              </a:p>
            </p:txBody>
          </p:sp>
          <p:sp>
            <p:nvSpPr>
              <p:cNvPr id="31854" name="Text Box 42"/>
              <p:cNvSpPr txBox="1">
                <a:spLocks noChangeArrowheads="1"/>
              </p:cNvSpPr>
              <p:nvPr/>
            </p:nvSpPr>
            <p:spPr bwMode="auto">
              <a:xfrm>
                <a:off x="1605" y="2738"/>
                <a:ext cx="417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800" b="1">
                    <a:solidFill>
                      <a:srgbClr val="FF0000"/>
                    </a:solidFill>
                    <a:latin typeface="Arial" pitchFamily="34" charset="0"/>
                  </a:rPr>
                  <a:t>Core</a:t>
                </a:r>
              </a:p>
            </p:txBody>
          </p:sp>
          <p:sp>
            <p:nvSpPr>
              <p:cNvPr id="31855" name="Text Box 43"/>
              <p:cNvSpPr txBox="1">
                <a:spLocks noChangeArrowheads="1"/>
              </p:cNvSpPr>
              <p:nvPr/>
            </p:nvSpPr>
            <p:spPr bwMode="auto">
              <a:xfrm>
                <a:off x="2108" y="2738"/>
                <a:ext cx="417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800" b="1">
                    <a:solidFill>
                      <a:srgbClr val="FF0000"/>
                    </a:solidFill>
                    <a:latin typeface="Arial" pitchFamily="34" charset="0"/>
                  </a:rPr>
                  <a:t>Core</a:t>
                </a:r>
              </a:p>
            </p:txBody>
          </p:sp>
        </p:grpSp>
        <p:sp>
          <p:nvSpPr>
            <p:cNvPr id="31851" name="Text Box 44"/>
            <p:cNvSpPr txBox="1">
              <a:spLocks noChangeArrowheads="1"/>
            </p:cNvSpPr>
            <p:nvPr/>
          </p:nvSpPr>
          <p:spPr bwMode="auto">
            <a:xfrm>
              <a:off x="4831" y="2630"/>
              <a:ext cx="447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FF0000"/>
                  </a:solidFill>
                  <a:latin typeface="Arial" pitchFamily="34" charset="0"/>
                </a:rPr>
                <a:t>Core</a:t>
              </a:r>
            </a:p>
          </p:txBody>
        </p:sp>
        <p:sp>
          <p:nvSpPr>
            <p:cNvPr id="31852" name="Text Box 45"/>
            <p:cNvSpPr txBox="1">
              <a:spLocks noChangeArrowheads="1"/>
            </p:cNvSpPr>
            <p:nvPr/>
          </p:nvSpPr>
          <p:spPr bwMode="auto">
            <a:xfrm>
              <a:off x="4277" y="2644"/>
              <a:ext cx="49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FF0000"/>
                  </a:solidFill>
                  <a:latin typeface="Arial" pitchFamily="34" charset="0"/>
                </a:rPr>
                <a:t>Core</a:t>
              </a:r>
            </a:p>
          </p:txBody>
        </p:sp>
      </p:grpSp>
      <p:grpSp>
        <p:nvGrpSpPr>
          <p:cNvPr id="10" name="Group 46"/>
          <p:cNvGrpSpPr>
            <a:grpSpLocks/>
          </p:cNvGrpSpPr>
          <p:nvPr/>
        </p:nvGrpSpPr>
        <p:grpSpPr bwMode="auto">
          <a:xfrm>
            <a:off x="3384550" y="5203825"/>
            <a:ext cx="4970463" cy="373063"/>
            <a:chOff x="2132" y="3386"/>
            <a:chExt cx="3131" cy="235"/>
          </a:xfrm>
        </p:grpSpPr>
        <p:sp>
          <p:nvSpPr>
            <p:cNvPr id="31845" name="Text Box 47"/>
            <p:cNvSpPr txBox="1">
              <a:spLocks noChangeArrowheads="1"/>
            </p:cNvSpPr>
            <p:nvPr/>
          </p:nvSpPr>
          <p:spPr bwMode="auto">
            <a:xfrm>
              <a:off x="2132" y="3386"/>
              <a:ext cx="44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FF66FF"/>
                  </a:solidFill>
                  <a:latin typeface="Arial" pitchFamily="34" charset="0"/>
                </a:rPr>
                <a:t>Core</a:t>
              </a:r>
            </a:p>
          </p:txBody>
        </p:sp>
        <p:sp>
          <p:nvSpPr>
            <p:cNvPr id="31846" name="Text Box 48"/>
            <p:cNvSpPr txBox="1">
              <a:spLocks noChangeArrowheads="1"/>
            </p:cNvSpPr>
            <p:nvPr/>
          </p:nvSpPr>
          <p:spPr bwMode="auto">
            <a:xfrm>
              <a:off x="2635" y="3386"/>
              <a:ext cx="44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FF66FF"/>
                  </a:solidFill>
                  <a:latin typeface="Arial" pitchFamily="34" charset="0"/>
                </a:rPr>
                <a:t>Core</a:t>
              </a:r>
            </a:p>
          </p:txBody>
        </p:sp>
        <p:sp>
          <p:nvSpPr>
            <p:cNvPr id="31847" name="Text Box 49"/>
            <p:cNvSpPr txBox="1">
              <a:spLocks noChangeArrowheads="1"/>
            </p:cNvSpPr>
            <p:nvPr/>
          </p:nvSpPr>
          <p:spPr bwMode="auto">
            <a:xfrm>
              <a:off x="4819" y="3386"/>
              <a:ext cx="44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FF66FF"/>
                  </a:solidFill>
                  <a:latin typeface="Arial" pitchFamily="34" charset="0"/>
                </a:rPr>
                <a:t>Core</a:t>
              </a:r>
            </a:p>
          </p:txBody>
        </p:sp>
        <p:sp>
          <p:nvSpPr>
            <p:cNvPr id="31848" name="Text Box 50"/>
            <p:cNvSpPr txBox="1">
              <a:spLocks noChangeArrowheads="1"/>
            </p:cNvSpPr>
            <p:nvPr/>
          </p:nvSpPr>
          <p:spPr bwMode="auto">
            <a:xfrm>
              <a:off x="3699" y="3390"/>
              <a:ext cx="44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FF66FF"/>
                  </a:solidFill>
                  <a:latin typeface="Arial" pitchFamily="34" charset="0"/>
                </a:rPr>
                <a:t>Core</a:t>
              </a:r>
            </a:p>
          </p:txBody>
        </p:sp>
        <p:sp>
          <p:nvSpPr>
            <p:cNvPr id="31849" name="Text Box 51"/>
            <p:cNvSpPr txBox="1">
              <a:spLocks noChangeArrowheads="1"/>
            </p:cNvSpPr>
            <p:nvPr/>
          </p:nvSpPr>
          <p:spPr bwMode="auto">
            <a:xfrm>
              <a:off x="4289" y="3388"/>
              <a:ext cx="446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FF66FF"/>
                  </a:solidFill>
                  <a:latin typeface="Arial" pitchFamily="34" charset="0"/>
                </a:rPr>
                <a:t>Core</a:t>
              </a:r>
            </a:p>
          </p:txBody>
        </p:sp>
      </p:grpSp>
      <p:grpSp>
        <p:nvGrpSpPr>
          <p:cNvPr id="11" name="Group 52"/>
          <p:cNvGrpSpPr>
            <a:grpSpLocks/>
          </p:cNvGrpSpPr>
          <p:nvPr/>
        </p:nvGrpSpPr>
        <p:grpSpPr bwMode="auto">
          <a:xfrm>
            <a:off x="1631950" y="4594225"/>
            <a:ext cx="6723063" cy="385763"/>
            <a:chOff x="1028" y="3002"/>
            <a:chExt cx="4235" cy="243"/>
          </a:xfrm>
        </p:grpSpPr>
        <p:sp>
          <p:nvSpPr>
            <p:cNvPr id="31840" name="Text Box 53"/>
            <p:cNvSpPr txBox="1">
              <a:spLocks noChangeArrowheads="1"/>
            </p:cNvSpPr>
            <p:nvPr/>
          </p:nvSpPr>
          <p:spPr bwMode="auto">
            <a:xfrm>
              <a:off x="4819" y="3002"/>
              <a:ext cx="44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FFC000"/>
                  </a:solidFill>
                  <a:latin typeface="Arial" pitchFamily="34" charset="0"/>
                </a:rPr>
                <a:t>Core</a:t>
              </a:r>
            </a:p>
          </p:txBody>
        </p:sp>
        <p:sp>
          <p:nvSpPr>
            <p:cNvPr id="31841" name="Text Box 54"/>
            <p:cNvSpPr txBox="1">
              <a:spLocks noChangeArrowheads="1"/>
            </p:cNvSpPr>
            <p:nvPr/>
          </p:nvSpPr>
          <p:spPr bwMode="auto">
            <a:xfrm>
              <a:off x="3717" y="3014"/>
              <a:ext cx="44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FFC000"/>
                  </a:solidFill>
                  <a:latin typeface="Arial" pitchFamily="34" charset="0"/>
                </a:rPr>
                <a:t>Core</a:t>
              </a:r>
            </a:p>
          </p:txBody>
        </p:sp>
        <p:sp>
          <p:nvSpPr>
            <p:cNvPr id="31842" name="Text Box 55"/>
            <p:cNvSpPr txBox="1">
              <a:spLocks noChangeArrowheads="1"/>
            </p:cNvSpPr>
            <p:nvPr/>
          </p:nvSpPr>
          <p:spPr bwMode="auto">
            <a:xfrm>
              <a:off x="4250" y="3004"/>
              <a:ext cx="473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FFC000"/>
                  </a:solidFill>
                  <a:latin typeface="Arial" pitchFamily="34" charset="0"/>
                </a:rPr>
                <a:t>Core</a:t>
              </a:r>
            </a:p>
          </p:txBody>
        </p:sp>
        <p:sp>
          <p:nvSpPr>
            <p:cNvPr id="31843" name="Text Box 56"/>
            <p:cNvSpPr txBox="1">
              <a:spLocks noChangeArrowheads="1"/>
            </p:cNvSpPr>
            <p:nvPr/>
          </p:nvSpPr>
          <p:spPr bwMode="auto">
            <a:xfrm>
              <a:off x="2623" y="3014"/>
              <a:ext cx="44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FFC000"/>
                  </a:solidFill>
                  <a:latin typeface="Arial" pitchFamily="34" charset="0"/>
                </a:rPr>
                <a:t>Core</a:t>
              </a:r>
            </a:p>
          </p:txBody>
        </p:sp>
        <p:sp>
          <p:nvSpPr>
            <p:cNvPr id="31844" name="Text Box 57"/>
            <p:cNvSpPr txBox="1">
              <a:spLocks noChangeArrowheads="1"/>
            </p:cNvSpPr>
            <p:nvPr/>
          </p:nvSpPr>
          <p:spPr bwMode="auto">
            <a:xfrm>
              <a:off x="1028" y="3012"/>
              <a:ext cx="44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FFC000"/>
                  </a:solidFill>
                  <a:latin typeface="Arial" pitchFamily="34" charset="0"/>
                </a:rPr>
                <a:t>Core</a:t>
              </a:r>
            </a:p>
          </p:txBody>
        </p:sp>
      </p:grpSp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1668463" y="2238375"/>
            <a:ext cx="6645275" cy="381000"/>
            <a:chOff x="1051" y="1518"/>
            <a:chExt cx="4186" cy="240"/>
          </a:xfrm>
        </p:grpSpPr>
        <p:sp>
          <p:nvSpPr>
            <p:cNvPr id="27737" name="Text Box 59"/>
            <p:cNvSpPr txBox="1">
              <a:spLocks noChangeArrowheads="1"/>
            </p:cNvSpPr>
            <p:nvPr/>
          </p:nvSpPr>
          <p:spPr bwMode="auto">
            <a:xfrm>
              <a:off x="4265" y="1527"/>
              <a:ext cx="446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18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itchFamily="34" charset="0"/>
                </a:rPr>
                <a:t>Core</a:t>
              </a:r>
            </a:p>
          </p:txBody>
        </p:sp>
        <p:sp>
          <p:nvSpPr>
            <p:cNvPr id="27738" name="Text Box 60"/>
            <p:cNvSpPr txBox="1">
              <a:spLocks noChangeArrowheads="1"/>
            </p:cNvSpPr>
            <p:nvPr/>
          </p:nvSpPr>
          <p:spPr bwMode="auto">
            <a:xfrm>
              <a:off x="3173" y="1526"/>
              <a:ext cx="44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8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itchFamily="34" charset="0"/>
                </a:rPr>
                <a:t>Core</a:t>
              </a:r>
            </a:p>
          </p:txBody>
        </p:sp>
        <p:sp>
          <p:nvSpPr>
            <p:cNvPr id="27739" name="Text Box 61"/>
            <p:cNvSpPr txBox="1">
              <a:spLocks noChangeArrowheads="1"/>
            </p:cNvSpPr>
            <p:nvPr/>
          </p:nvSpPr>
          <p:spPr bwMode="auto">
            <a:xfrm>
              <a:off x="1051" y="1518"/>
              <a:ext cx="44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8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itchFamily="34" charset="0"/>
                </a:rPr>
                <a:t>Core</a:t>
              </a:r>
            </a:p>
          </p:txBody>
        </p:sp>
        <p:sp>
          <p:nvSpPr>
            <p:cNvPr id="27740" name="Text Box 62"/>
            <p:cNvSpPr txBox="1">
              <a:spLocks noChangeArrowheads="1"/>
            </p:cNvSpPr>
            <p:nvPr/>
          </p:nvSpPr>
          <p:spPr bwMode="auto">
            <a:xfrm>
              <a:off x="4793" y="1526"/>
              <a:ext cx="44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8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itchFamily="34" charset="0"/>
                </a:rPr>
                <a:t>Core</a:t>
              </a:r>
            </a:p>
          </p:txBody>
        </p:sp>
        <p:sp>
          <p:nvSpPr>
            <p:cNvPr id="27741" name="Text Box 63"/>
            <p:cNvSpPr txBox="1">
              <a:spLocks noChangeArrowheads="1"/>
            </p:cNvSpPr>
            <p:nvPr/>
          </p:nvSpPr>
          <p:spPr bwMode="auto">
            <a:xfrm>
              <a:off x="1580" y="1518"/>
              <a:ext cx="44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8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itchFamily="34" charset="0"/>
                </a:rPr>
                <a:t>Core</a:t>
              </a:r>
            </a:p>
          </p:txBody>
        </p:sp>
      </p:grpSp>
      <p:grpSp>
        <p:nvGrpSpPr>
          <p:cNvPr id="13" name="Group 64"/>
          <p:cNvGrpSpPr>
            <a:grpSpLocks/>
          </p:cNvGrpSpPr>
          <p:nvPr/>
        </p:nvGrpSpPr>
        <p:grpSpPr bwMode="auto">
          <a:xfrm>
            <a:off x="6599238" y="2763838"/>
            <a:ext cx="925512" cy="3378200"/>
            <a:chOff x="4157" y="1849"/>
            <a:chExt cx="583" cy="2128"/>
          </a:xfrm>
        </p:grpSpPr>
        <p:sp>
          <p:nvSpPr>
            <p:cNvPr id="31833" name="Rectangle 65"/>
            <p:cNvSpPr>
              <a:spLocks noChangeArrowheads="1"/>
            </p:cNvSpPr>
            <p:nvPr/>
          </p:nvSpPr>
          <p:spPr bwMode="auto">
            <a:xfrm>
              <a:off x="4220" y="3727"/>
              <a:ext cx="511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 b="1">
                  <a:solidFill>
                    <a:srgbClr val="FFFF00"/>
                  </a:solidFill>
                  <a:latin typeface="Arial" pitchFamily="34" charset="0"/>
                </a:rPr>
                <a:t>Gr. 1</a:t>
              </a:r>
            </a:p>
          </p:txBody>
        </p:sp>
        <p:sp>
          <p:nvSpPr>
            <p:cNvPr id="31834" name="Text Box 66"/>
            <p:cNvSpPr txBox="1">
              <a:spLocks noChangeArrowheads="1"/>
            </p:cNvSpPr>
            <p:nvPr/>
          </p:nvSpPr>
          <p:spPr bwMode="auto">
            <a:xfrm>
              <a:off x="4157" y="1849"/>
              <a:ext cx="583" cy="36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F8F8F8"/>
                  </a:solidFill>
                  <a:latin typeface="Arial" pitchFamily="34" charset="0"/>
                </a:rPr>
                <a:t>Encore/ Plan</a:t>
              </a:r>
            </a:p>
          </p:txBody>
        </p:sp>
      </p:grpSp>
      <p:sp>
        <p:nvSpPr>
          <p:cNvPr id="31768" name="Line 67"/>
          <p:cNvSpPr>
            <a:spLocks noChangeShapeType="1"/>
          </p:cNvSpPr>
          <p:nvPr/>
        </p:nvSpPr>
        <p:spPr bwMode="auto">
          <a:xfrm>
            <a:off x="1600200" y="1504950"/>
            <a:ext cx="0" cy="5140325"/>
          </a:xfrm>
          <a:prstGeom prst="line">
            <a:avLst/>
          </a:prstGeom>
          <a:noFill/>
          <a:ln w="28575">
            <a:solidFill>
              <a:srgbClr val="F8F8F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68"/>
          <p:cNvGrpSpPr>
            <a:grpSpLocks/>
          </p:cNvGrpSpPr>
          <p:nvPr/>
        </p:nvGrpSpPr>
        <p:grpSpPr bwMode="auto">
          <a:xfrm>
            <a:off x="4922838" y="3930650"/>
            <a:ext cx="954087" cy="2185988"/>
            <a:chOff x="3101" y="2584"/>
            <a:chExt cx="601" cy="1377"/>
          </a:xfrm>
        </p:grpSpPr>
        <p:sp>
          <p:nvSpPr>
            <p:cNvPr id="31831" name="Rectangle 69"/>
            <p:cNvSpPr>
              <a:spLocks noChangeArrowheads="1"/>
            </p:cNvSpPr>
            <p:nvPr/>
          </p:nvSpPr>
          <p:spPr bwMode="auto">
            <a:xfrm>
              <a:off x="3161" y="3711"/>
              <a:ext cx="479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>
                  <a:solidFill>
                    <a:srgbClr val="FF0000"/>
                  </a:solidFill>
                  <a:latin typeface="Arial" pitchFamily="34" charset="0"/>
                </a:rPr>
                <a:t>Gr. 3</a:t>
              </a:r>
            </a:p>
          </p:txBody>
        </p:sp>
        <p:sp>
          <p:nvSpPr>
            <p:cNvPr id="31832" name="Text Box 70"/>
            <p:cNvSpPr txBox="1">
              <a:spLocks noChangeArrowheads="1"/>
            </p:cNvSpPr>
            <p:nvPr/>
          </p:nvSpPr>
          <p:spPr bwMode="auto">
            <a:xfrm>
              <a:off x="3101" y="2584"/>
              <a:ext cx="601" cy="36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F8F8F8"/>
                  </a:solidFill>
                  <a:latin typeface="Arial" pitchFamily="34" charset="0"/>
                </a:rPr>
                <a:t>Encore/ Plan</a:t>
              </a:r>
            </a:p>
          </p:txBody>
        </p:sp>
      </p:grpSp>
      <p:sp>
        <p:nvSpPr>
          <p:cNvPr id="31770" name="Line 71"/>
          <p:cNvSpPr>
            <a:spLocks noChangeShapeType="1"/>
          </p:cNvSpPr>
          <p:nvPr/>
        </p:nvSpPr>
        <p:spPr bwMode="auto">
          <a:xfrm>
            <a:off x="7486650" y="1504950"/>
            <a:ext cx="0" cy="5140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1" name="Line 72"/>
          <p:cNvSpPr>
            <a:spLocks noChangeShapeType="1"/>
          </p:cNvSpPr>
          <p:nvPr/>
        </p:nvSpPr>
        <p:spPr bwMode="auto">
          <a:xfrm>
            <a:off x="2439988" y="1504950"/>
            <a:ext cx="0" cy="5140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2" name="Line 73"/>
          <p:cNvSpPr>
            <a:spLocks noChangeShapeType="1"/>
          </p:cNvSpPr>
          <p:nvPr/>
        </p:nvSpPr>
        <p:spPr bwMode="auto">
          <a:xfrm>
            <a:off x="3281363" y="1504950"/>
            <a:ext cx="0" cy="5140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3" name="Line 74"/>
          <p:cNvSpPr>
            <a:spLocks noChangeShapeType="1"/>
          </p:cNvSpPr>
          <p:nvPr/>
        </p:nvSpPr>
        <p:spPr bwMode="auto">
          <a:xfrm>
            <a:off x="6645275" y="1504950"/>
            <a:ext cx="0" cy="5140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4" name="Line 75"/>
          <p:cNvSpPr>
            <a:spLocks noChangeShapeType="1"/>
          </p:cNvSpPr>
          <p:nvPr/>
        </p:nvSpPr>
        <p:spPr bwMode="auto">
          <a:xfrm>
            <a:off x="4122738" y="1504950"/>
            <a:ext cx="0" cy="5140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5" name="Line 76"/>
          <p:cNvSpPr>
            <a:spLocks noChangeShapeType="1"/>
          </p:cNvSpPr>
          <p:nvPr/>
        </p:nvSpPr>
        <p:spPr bwMode="auto">
          <a:xfrm>
            <a:off x="5803900" y="1504950"/>
            <a:ext cx="0" cy="5140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6" name="Line 77"/>
          <p:cNvSpPr>
            <a:spLocks noChangeShapeType="1"/>
          </p:cNvSpPr>
          <p:nvPr/>
        </p:nvSpPr>
        <p:spPr bwMode="auto">
          <a:xfrm>
            <a:off x="4965700" y="1546225"/>
            <a:ext cx="0" cy="5140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7" name="Line 78"/>
          <p:cNvSpPr>
            <a:spLocks noChangeShapeType="1"/>
          </p:cNvSpPr>
          <p:nvPr/>
        </p:nvSpPr>
        <p:spPr bwMode="auto">
          <a:xfrm>
            <a:off x="8435975" y="1500188"/>
            <a:ext cx="0" cy="5140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8" name="Line 79"/>
          <p:cNvSpPr>
            <a:spLocks noChangeShapeType="1"/>
          </p:cNvSpPr>
          <p:nvPr/>
        </p:nvSpPr>
        <p:spPr bwMode="auto">
          <a:xfrm>
            <a:off x="1381125" y="1516063"/>
            <a:ext cx="0" cy="5138737"/>
          </a:xfrm>
          <a:prstGeom prst="line">
            <a:avLst/>
          </a:prstGeom>
          <a:noFill/>
          <a:ln w="28575">
            <a:solidFill>
              <a:srgbClr val="F8F8F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9" name="Line 80"/>
          <p:cNvSpPr>
            <a:spLocks noChangeShapeType="1"/>
          </p:cNvSpPr>
          <p:nvPr/>
        </p:nvSpPr>
        <p:spPr bwMode="auto">
          <a:xfrm>
            <a:off x="571500" y="6181725"/>
            <a:ext cx="7858125" cy="1588"/>
          </a:xfrm>
          <a:prstGeom prst="line">
            <a:avLst/>
          </a:prstGeom>
          <a:noFill/>
          <a:ln w="28575">
            <a:solidFill>
              <a:srgbClr val="F8F8F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81"/>
          <p:cNvGrpSpPr>
            <a:grpSpLocks/>
          </p:cNvGrpSpPr>
          <p:nvPr/>
        </p:nvGrpSpPr>
        <p:grpSpPr bwMode="auto">
          <a:xfrm>
            <a:off x="2398713" y="4613275"/>
            <a:ext cx="957262" cy="2073275"/>
            <a:chOff x="1511" y="3014"/>
            <a:chExt cx="603" cy="1306"/>
          </a:xfrm>
        </p:grpSpPr>
        <p:sp>
          <p:nvSpPr>
            <p:cNvPr id="31829" name="Text Box 82"/>
            <p:cNvSpPr txBox="1">
              <a:spLocks noChangeArrowheads="1"/>
            </p:cNvSpPr>
            <p:nvPr/>
          </p:nvSpPr>
          <p:spPr bwMode="auto">
            <a:xfrm>
              <a:off x="1668" y="3014"/>
              <a:ext cx="29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99FF99"/>
                  </a:solidFill>
                  <a:latin typeface="Arial" pitchFamily="34" charset="0"/>
                </a:rPr>
                <a:t>I/E</a:t>
              </a:r>
            </a:p>
          </p:txBody>
        </p:sp>
        <p:sp>
          <p:nvSpPr>
            <p:cNvPr id="31830" name="Text Box 83"/>
            <p:cNvSpPr txBox="1">
              <a:spLocks noChangeArrowheads="1"/>
            </p:cNvSpPr>
            <p:nvPr/>
          </p:nvSpPr>
          <p:spPr bwMode="auto">
            <a:xfrm>
              <a:off x="1511" y="4070"/>
              <a:ext cx="603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rgbClr val="FFC000"/>
                  </a:solidFill>
                  <a:latin typeface="Arial" pitchFamily="34" charset="0"/>
                </a:rPr>
                <a:t>Gr. 4</a:t>
              </a:r>
            </a:p>
          </p:txBody>
        </p:sp>
      </p:grpSp>
      <p:grpSp>
        <p:nvGrpSpPr>
          <p:cNvPr id="16" name="Group 84"/>
          <p:cNvGrpSpPr>
            <a:grpSpLocks/>
          </p:cNvGrpSpPr>
          <p:nvPr/>
        </p:nvGrpSpPr>
        <p:grpSpPr bwMode="auto">
          <a:xfrm>
            <a:off x="6613525" y="3430588"/>
            <a:ext cx="957263" cy="3221037"/>
            <a:chOff x="4166" y="2269"/>
            <a:chExt cx="603" cy="2029"/>
          </a:xfrm>
        </p:grpSpPr>
        <p:sp>
          <p:nvSpPr>
            <p:cNvPr id="31827" name="Text Box 85"/>
            <p:cNvSpPr txBox="1">
              <a:spLocks noChangeArrowheads="1"/>
            </p:cNvSpPr>
            <p:nvPr/>
          </p:nvSpPr>
          <p:spPr bwMode="auto">
            <a:xfrm>
              <a:off x="4247" y="2269"/>
              <a:ext cx="400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99FF99"/>
                  </a:solidFill>
                  <a:latin typeface="Arial" pitchFamily="34" charset="0"/>
                </a:rPr>
                <a:t>I/E</a:t>
              </a:r>
            </a:p>
          </p:txBody>
        </p:sp>
        <p:sp>
          <p:nvSpPr>
            <p:cNvPr id="31828" name="Text Box 86"/>
            <p:cNvSpPr txBox="1">
              <a:spLocks noChangeArrowheads="1"/>
            </p:cNvSpPr>
            <p:nvPr/>
          </p:nvSpPr>
          <p:spPr bwMode="auto">
            <a:xfrm>
              <a:off x="4166" y="4048"/>
              <a:ext cx="603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rgbClr val="00FFFF"/>
                  </a:solidFill>
                  <a:latin typeface="Arial" pitchFamily="34" charset="0"/>
                </a:rPr>
                <a:t>Gr. 2</a:t>
              </a:r>
            </a:p>
          </p:txBody>
        </p:sp>
      </p:grpSp>
      <p:grpSp>
        <p:nvGrpSpPr>
          <p:cNvPr id="17" name="Group 87"/>
          <p:cNvGrpSpPr>
            <a:grpSpLocks/>
          </p:cNvGrpSpPr>
          <p:nvPr/>
        </p:nvGrpSpPr>
        <p:grpSpPr bwMode="auto">
          <a:xfrm>
            <a:off x="4079875" y="4003675"/>
            <a:ext cx="957263" cy="2662238"/>
            <a:chOff x="2570" y="2630"/>
            <a:chExt cx="603" cy="1677"/>
          </a:xfrm>
        </p:grpSpPr>
        <p:sp>
          <p:nvSpPr>
            <p:cNvPr id="31825" name="Text Box 88"/>
            <p:cNvSpPr txBox="1">
              <a:spLocks noChangeArrowheads="1"/>
            </p:cNvSpPr>
            <p:nvPr/>
          </p:nvSpPr>
          <p:spPr bwMode="auto">
            <a:xfrm>
              <a:off x="2747" y="2630"/>
              <a:ext cx="29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99FF99"/>
                  </a:solidFill>
                  <a:latin typeface="Arial" pitchFamily="34" charset="0"/>
                </a:rPr>
                <a:t>I/E</a:t>
              </a:r>
            </a:p>
          </p:txBody>
        </p:sp>
        <p:sp>
          <p:nvSpPr>
            <p:cNvPr id="31826" name="Text Box 89"/>
            <p:cNvSpPr txBox="1">
              <a:spLocks noChangeArrowheads="1"/>
            </p:cNvSpPr>
            <p:nvPr/>
          </p:nvSpPr>
          <p:spPr bwMode="auto">
            <a:xfrm>
              <a:off x="2570" y="4057"/>
              <a:ext cx="603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rgbClr val="FF0000"/>
                  </a:solidFill>
                  <a:latin typeface="Arial" pitchFamily="34" charset="0"/>
                </a:rPr>
                <a:t>Gr. 3</a:t>
              </a:r>
            </a:p>
          </p:txBody>
        </p:sp>
      </p:grpSp>
      <p:grpSp>
        <p:nvGrpSpPr>
          <p:cNvPr id="18" name="Group 90"/>
          <p:cNvGrpSpPr>
            <a:grpSpLocks/>
          </p:cNvGrpSpPr>
          <p:nvPr/>
        </p:nvGrpSpPr>
        <p:grpSpPr bwMode="auto">
          <a:xfrm>
            <a:off x="7477125" y="2832100"/>
            <a:ext cx="957263" cy="3816350"/>
            <a:chOff x="4710" y="1892"/>
            <a:chExt cx="603" cy="2404"/>
          </a:xfrm>
        </p:grpSpPr>
        <p:sp>
          <p:nvSpPr>
            <p:cNvPr id="31823" name="Text Box 91"/>
            <p:cNvSpPr txBox="1">
              <a:spLocks noChangeArrowheads="1"/>
            </p:cNvSpPr>
            <p:nvPr/>
          </p:nvSpPr>
          <p:spPr bwMode="auto">
            <a:xfrm>
              <a:off x="4894" y="1892"/>
              <a:ext cx="29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99FF99"/>
                  </a:solidFill>
                  <a:latin typeface="Arial" pitchFamily="34" charset="0"/>
                </a:rPr>
                <a:t>I/E</a:t>
              </a:r>
            </a:p>
          </p:txBody>
        </p:sp>
        <p:sp>
          <p:nvSpPr>
            <p:cNvPr id="31824" name="Text Box 92"/>
            <p:cNvSpPr txBox="1">
              <a:spLocks noChangeArrowheads="1"/>
            </p:cNvSpPr>
            <p:nvPr/>
          </p:nvSpPr>
          <p:spPr bwMode="auto">
            <a:xfrm>
              <a:off x="4710" y="4046"/>
              <a:ext cx="603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rgbClr val="FFFF00"/>
                  </a:solidFill>
                  <a:latin typeface="Arial" pitchFamily="34" charset="0"/>
                </a:rPr>
                <a:t>Gr. 1</a:t>
              </a:r>
            </a:p>
          </p:txBody>
        </p:sp>
      </p:grpSp>
      <p:grpSp>
        <p:nvGrpSpPr>
          <p:cNvPr id="19" name="Group 93"/>
          <p:cNvGrpSpPr>
            <a:grpSpLocks/>
          </p:cNvGrpSpPr>
          <p:nvPr/>
        </p:nvGrpSpPr>
        <p:grpSpPr bwMode="auto">
          <a:xfrm>
            <a:off x="1550988" y="5203825"/>
            <a:ext cx="957262" cy="1462088"/>
            <a:chOff x="977" y="3386"/>
            <a:chExt cx="603" cy="921"/>
          </a:xfrm>
        </p:grpSpPr>
        <p:sp>
          <p:nvSpPr>
            <p:cNvPr id="31821" name="Text Box 94"/>
            <p:cNvSpPr txBox="1">
              <a:spLocks noChangeArrowheads="1"/>
            </p:cNvSpPr>
            <p:nvPr/>
          </p:nvSpPr>
          <p:spPr bwMode="auto">
            <a:xfrm>
              <a:off x="1151" y="3386"/>
              <a:ext cx="29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99FF99"/>
                  </a:solidFill>
                  <a:latin typeface="Arial" pitchFamily="34" charset="0"/>
                </a:rPr>
                <a:t>I/E</a:t>
              </a:r>
            </a:p>
          </p:txBody>
        </p:sp>
        <p:sp>
          <p:nvSpPr>
            <p:cNvPr id="31822" name="Text Box 95"/>
            <p:cNvSpPr txBox="1">
              <a:spLocks noChangeArrowheads="1"/>
            </p:cNvSpPr>
            <p:nvPr/>
          </p:nvSpPr>
          <p:spPr bwMode="auto">
            <a:xfrm>
              <a:off x="977" y="4057"/>
              <a:ext cx="603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rgbClr val="FF66FF"/>
                  </a:solidFill>
                  <a:latin typeface="Arial" pitchFamily="34" charset="0"/>
                </a:rPr>
                <a:t>Gr. 5</a:t>
              </a:r>
            </a:p>
          </p:txBody>
        </p:sp>
      </p:grpSp>
      <p:grpSp>
        <p:nvGrpSpPr>
          <p:cNvPr id="31785" name="Group 96"/>
          <p:cNvGrpSpPr>
            <a:grpSpLocks/>
          </p:cNvGrpSpPr>
          <p:nvPr/>
        </p:nvGrpSpPr>
        <p:grpSpPr bwMode="auto">
          <a:xfrm>
            <a:off x="468313" y="2220913"/>
            <a:ext cx="973137" cy="4389437"/>
            <a:chOff x="295" y="1507"/>
            <a:chExt cx="613" cy="2765"/>
          </a:xfrm>
        </p:grpSpPr>
        <p:grpSp>
          <p:nvGrpSpPr>
            <p:cNvPr id="31812" name="Group 97"/>
            <p:cNvGrpSpPr>
              <a:grpSpLocks/>
            </p:cNvGrpSpPr>
            <p:nvPr/>
          </p:nvGrpSpPr>
          <p:grpSpPr bwMode="auto">
            <a:xfrm>
              <a:off x="330" y="1507"/>
              <a:ext cx="549" cy="2435"/>
              <a:chOff x="453" y="1615"/>
              <a:chExt cx="581" cy="2435"/>
            </a:xfrm>
          </p:grpSpPr>
          <p:sp>
            <p:nvSpPr>
              <p:cNvPr id="27716" name="Text Box 98"/>
              <p:cNvSpPr txBox="1">
                <a:spLocks noChangeArrowheads="1"/>
              </p:cNvSpPr>
              <p:nvPr/>
            </p:nvSpPr>
            <p:spPr bwMode="auto">
              <a:xfrm>
                <a:off x="470" y="1615"/>
                <a:ext cx="546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000" b="1" dirty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latin typeface="Arial" pitchFamily="34" charset="0"/>
                  </a:rPr>
                  <a:t>Kind.</a:t>
                </a:r>
              </a:p>
            </p:txBody>
          </p:sp>
          <p:sp>
            <p:nvSpPr>
              <p:cNvPr id="31815" name="Text Box 99"/>
              <p:cNvSpPr txBox="1">
                <a:spLocks noChangeArrowheads="1"/>
              </p:cNvSpPr>
              <p:nvPr/>
            </p:nvSpPr>
            <p:spPr bwMode="auto">
              <a:xfrm>
                <a:off x="490" y="1981"/>
                <a:ext cx="507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b="1">
                    <a:solidFill>
                      <a:srgbClr val="FFFF00"/>
                    </a:solidFill>
                    <a:latin typeface="Arial" pitchFamily="34" charset="0"/>
                  </a:rPr>
                  <a:t>Gr. 1</a:t>
                </a:r>
              </a:p>
            </p:txBody>
          </p:sp>
          <p:sp>
            <p:nvSpPr>
              <p:cNvPr id="31816" name="Text Box 100"/>
              <p:cNvSpPr txBox="1">
                <a:spLocks noChangeArrowheads="1"/>
              </p:cNvSpPr>
              <p:nvPr/>
            </p:nvSpPr>
            <p:spPr bwMode="auto">
              <a:xfrm>
                <a:off x="490" y="3079"/>
                <a:ext cx="507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b="1">
                    <a:solidFill>
                      <a:srgbClr val="FFC000"/>
                    </a:solidFill>
                    <a:latin typeface="Arial" pitchFamily="34" charset="0"/>
                  </a:rPr>
                  <a:t>Gr. 4</a:t>
                </a:r>
              </a:p>
            </p:txBody>
          </p:sp>
          <p:sp>
            <p:nvSpPr>
              <p:cNvPr id="31817" name="Text Box 101"/>
              <p:cNvSpPr txBox="1">
                <a:spLocks noChangeArrowheads="1"/>
              </p:cNvSpPr>
              <p:nvPr/>
            </p:nvSpPr>
            <p:spPr bwMode="auto">
              <a:xfrm>
                <a:off x="490" y="3445"/>
                <a:ext cx="507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b="1">
                    <a:solidFill>
                      <a:srgbClr val="FF66FF"/>
                    </a:solidFill>
                    <a:latin typeface="Arial" pitchFamily="34" charset="0"/>
                  </a:rPr>
                  <a:t>Gr. 5</a:t>
                </a:r>
              </a:p>
            </p:txBody>
          </p:sp>
          <p:sp>
            <p:nvSpPr>
              <p:cNvPr id="31818" name="Text Box 102"/>
              <p:cNvSpPr txBox="1">
                <a:spLocks noChangeArrowheads="1"/>
              </p:cNvSpPr>
              <p:nvPr/>
            </p:nvSpPr>
            <p:spPr bwMode="auto">
              <a:xfrm>
                <a:off x="453" y="3838"/>
                <a:ext cx="581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1">
                    <a:solidFill>
                      <a:srgbClr val="F8F8F8"/>
                    </a:solidFill>
                    <a:latin typeface="Arial" pitchFamily="34" charset="0"/>
                  </a:rPr>
                  <a:t>Encore</a:t>
                </a:r>
                <a:endParaRPr lang="en-US" sz="2000" b="1">
                  <a:solidFill>
                    <a:srgbClr val="F8F8F8"/>
                  </a:solidFill>
                  <a:latin typeface="Arial" pitchFamily="34" charset="0"/>
                </a:endParaRPr>
              </a:p>
            </p:txBody>
          </p:sp>
          <p:sp>
            <p:nvSpPr>
              <p:cNvPr id="31819" name="Text Box 103"/>
              <p:cNvSpPr txBox="1">
                <a:spLocks noChangeArrowheads="1"/>
              </p:cNvSpPr>
              <p:nvPr/>
            </p:nvSpPr>
            <p:spPr bwMode="auto">
              <a:xfrm>
                <a:off x="490" y="2713"/>
                <a:ext cx="507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b="1">
                    <a:solidFill>
                      <a:srgbClr val="FF0000"/>
                    </a:solidFill>
                    <a:latin typeface="Arial" pitchFamily="34" charset="0"/>
                  </a:rPr>
                  <a:t>Gr. 3</a:t>
                </a:r>
              </a:p>
            </p:txBody>
          </p:sp>
          <p:sp>
            <p:nvSpPr>
              <p:cNvPr id="31820" name="Text Box 104"/>
              <p:cNvSpPr txBox="1">
                <a:spLocks noChangeArrowheads="1"/>
              </p:cNvSpPr>
              <p:nvPr/>
            </p:nvSpPr>
            <p:spPr bwMode="auto">
              <a:xfrm>
                <a:off x="490" y="2347"/>
                <a:ext cx="507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b="1">
                    <a:solidFill>
                      <a:srgbClr val="00FFFF"/>
                    </a:solidFill>
                    <a:latin typeface="Arial" pitchFamily="34" charset="0"/>
                  </a:rPr>
                  <a:t>Gr. 2</a:t>
                </a:r>
              </a:p>
            </p:txBody>
          </p:sp>
        </p:grpSp>
        <p:sp>
          <p:nvSpPr>
            <p:cNvPr id="31813" name="Text Box 105"/>
            <p:cNvSpPr txBox="1">
              <a:spLocks noChangeArrowheads="1"/>
            </p:cNvSpPr>
            <p:nvPr/>
          </p:nvSpPr>
          <p:spPr bwMode="auto">
            <a:xfrm>
              <a:off x="295" y="4059"/>
              <a:ext cx="613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 b="1">
                  <a:solidFill>
                    <a:srgbClr val="99FF99"/>
                  </a:solidFill>
                  <a:latin typeface="Arial" pitchFamily="34" charset="0"/>
                </a:rPr>
                <a:t>I/E</a:t>
              </a:r>
            </a:p>
          </p:txBody>
        </p:sp>
      </p:grpSp>
      <p:sp>
        <p:nvSpPr>
          <p:cNvPr id="412778" name="Text Box 106"/>
          <p:cNvSpPr txBox="1">
            <a:spLocks noChangeArrowheads="1"/>
          </p:cNvSpPr>
          <p:nvPr/>
        </p:nvSpPr>
        <p:spPr bwMode="auto">
          <a:xfrm>
            <a:off x="4959350" y="6227763"/>
            <a:ext cx="6746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8F8F8"/>
                </a:solidFill>
                <a:latin typeface="Arial" pitchFamily="34" charset="0"/>
              </a:rPr>
              <a:t>L/R</a:t>
            </a:r>
          </a:p>
        </p:txBody>
      </p:sp>
      <p:sp>
        <p:nvSpPr>
          <p:cNvPr id="412779" name="Rectangle 107"/>
          <p:cNvSpPr>
            <a:spLocks noChangeArrowheads="1"/>
          </p:cNvSpPr>
          <p:nvPr/>
        </p:nvSpPr>
        <p:spPr bwMode="auto">
          <a:xfrm>
            <a:off x="1643063" y="5724525"/>
            <a:ext cx="7207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latin typeface="Arial" pitchFamily="34" charset="0"/>
              </a:rPr>
              <a:t>Plan</a:t>
            </a:r>
            <a:endParaRPr lang="en-US" sz="2000" b="1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412780" name="Text Box 108"/>
          <p:cNvSpPr txBox="1">
            <a:spLocks noChangeArrowheads="1"/>
          </p:cNvSpPr>
          <p:nvPr/>
        </p:nvSpPr>
        <p:spPr bwMode="auto">
          <a:xfrm>
            <a:off x="5753100" y="6267450"/>
            <a:ext cx="914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8F8F8"/>
                </a:solidFill>
                <a:latin typeface="Arial" pitchFamily="34" charset="0"/>
              </a:rPr>
              <a:t>Plan</a:t>
            </a:r>
            <a:endParaRPr lang="en-US" sz="2000" b="1">
              <a:solidFill>
                <a:srgbClr val="33CC33"/>
              </a:solidFill>
              <a:latin typeface="Arial" pitchFamily="34" charset="0"/>
            </a:endParaRPr>
          </a:p>
        </p:txBody>
      </p:sp>
      <p:grpSp>
        <p:nvGrpSpPr>
          <p:cNvPr id="22" name="Group 109"/>
          <p:cNvGrpSpPr>
            <a:grpSpLocks/>
          </p:cNvGrpSpPr>
          <p:nvPr/>
        </p:nvGrpSpPr>
        <p:grpSpPr bwMode="auto">
          <a:xfrm>
            <a:off x="1649413" y="2841625"/>
            <a:ext cx="5010150" cy="422275"/>
            <a:chOff x="1039" y="1898"/>
            <a:chExt cx="3156" cy="266"/>
          </a:xfrm>
        </p:grpSpPr>
        <p:sp>
          <p:nvSpPr>
            <p:cNvPr id="31807" name="Text Box 110"/>
            <p:cNvSpPr txBox="1">
              <a:spLocks noChangeArrowheads="1"/>
            </p:cNvSpPr>
            <p:nvPr/>
          </p:nvSpPr>
          <p:spPr bwMode="auto">
            <a:xfrm>
              <a:off x="1039" y="1898"/>
              <a:ext cx="44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FFFF00"/>
                  </a:solidFill>
                  <a:latin typeface="Arial" pitchFamily="34" charset="0"/>
                </a:rPr>
                <a:t>Core</a:t>
              </a:r>
            </a:p>
          </p:txBody>
        </p:sp>
        <p:sp>
          <p:nvSpPr>
            <p:cNvPr id="31808" name="Text Box 111"/>
            <p:cNvSpPr txBox="1">
              <a:spLocks noChangeArrowheads="1"/>
            </p:cNvSpPr>
            <p:nvPr/>
          </p:nvSpPr>
          <p:spPr bwMode="auto">
            <a:xfrm>
              <a:off x="1568" y="1898"/>
              <a:ext cx="44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FFFF00"/>
                  </a:solidFill>
                  <a:latin typeface="Arial" pitchFamily="34" charset="0"/>
                </a:rPr>
                <a:t>Core</a:t>
              </a:r>
            </a:p>
          </p:txBody>
        </p:sp>
        <p:sp>
          <p:nvSpPr>
            <p:cNvPr id="31809" name="Text Box 112"/>
            <p:cNvSpPr txBox="1">
              <a:spLocks noChangeArrowheads="1"/>
            </p:cNvSpPr>
            <p:nvPr/>
          </p:nvSpPr>
          <p:spPr bwMode="auto">
            <a:xfrm>
              <a:off x="2046" y="1910"/>
              <a:ext cx="576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FFFF00"/>
                  </a:solidFill>
                  <a:latin typeface="Arial" pitchFamily="34" charset="0"/>
                </a:rPr>
                <a:t>Core</a:t>
              </a:r>
            </a:p>
          </p:txBody>
        </p:sp>
        <p:sp>
          <p:nvSpPr>
            <p:cNvPr id="31810" name="Text Box 113"/>
            <p:cNvSpPr txBox="1">
              <a:spLocks noChangeArrowheads="1"/>
            </p:cNvSpPr>
            <p:nvPr/>
          </p:nvSpPr>
          <p:spPr bwMode="auto">
            <a:xfrm>
              <a:off x="3171" y="1921"/>
              <a:ext cx="53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FFFF00"/>
                  </a:solidFill>
                  <a:latin typeface="Arial" pitchFamily="34" charset="0"/>
                </a:rPr>
                <a:t>Core</a:t>
              </a:r>
            </a:p>
          </p:txBody>
        </p:sp>
        <p:sp>
          <p:nvSpPr>
            <p:cNvPr id="31811" name="Text Box 114"/>
            <p:cNvSpPr txBox="1">
              <a:spLocks noChangeArrowheads="1"/>
            </p:cNvSpPr>
            <p:nvPr/>
          </p:nvSpPr>
          <p:spPr bwMode="auto">
            <a:xfrm>
              <a:off x="3663" y="1933"/>
              <a:ext cx="53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FFFF00"/>
                  </a:solidFill>
                  <a:latin typeface="Arial" pitchFamily="34" charset="0"/>
                </a:rPr>
                <a:t>Core</a:t>
              </a:r>
            </a:p>
          </p:txBody>
        </p:sp>
      </p:grpSp>
      <p:grpSp>
        <p:nvGrpSpPr>
          <p:cNvPr id="23" name="Group 115"/>
          <p:cNvGrpSpPr>
            <a:grpSpLocks/>
          </p:cNvGrpSpPr>
          <p:nvPr/>
        </p:nvGrpSpPr>
        <p:grpSpPr bwMode="auto">
          <a:xfrm>
            <a:off x="5764213" y="2146300"/>
            <a:ext cx="928687" cy="3981450"/>
            <a:chOff x="3631" y="1460"/>
            <a:chExt cx="585" cy="2508"/>
          </a:xfrm>
        </p:grpSpPr>
        <p:sp>
          <p:nvSpPr>
            <p:cNvPr id="31805" name="Rectangle 116"/>
            <p:cNvSpPr>
              <a:spLocks noChangeArrowheads="1"/>
            </p:cNvSpPr>
            <p:nvPr/>
          </p:nvSpPr>
          <p:spPr bwMode="auto">
            <a:xfrm>
              <a:off x="3797" y="3718"/>
              <a:ext cx="232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>
                  <a:solidFill>
                    <a:srgbClr val="FFFFFF"/>
                  </a:solidFill>
                  <a:latin typeface="Arial" pitchFamily="34" charset="0"/>
                </a:rPr>
                <a:t>K</a:t>
              </a:r>
            </a:p>
          </p:txBody>
        </p:sp>
        <p:sp>
          <p:nvSpPr>
            <p:cNvPr id="31806" name="Text Box 117"/>
            <p:cNvSpPr txBox="1">
              <a:spLocks noChangeArrowheads="1"/>
            </p:cNvSpPr>
            <p:nvPr/>
          </p:nvSpPr>
          <p:spPr bwMode="auto">
            <a:xfrm>
              <a:off x="3631" y="1460"/>
              <a:ext cx="585" cy="36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F8F8F8"/>
                  </a:solidFill>
                  <a:latin typeface="Arial" pitchFamily="34" charset="0"/>
                </a:rPr>
                <a:t>Encore/</a:t>
              </a:r>
            </a:p>
            <a:p>
              <a:pPr algn="ctr" eaLnBrk="0" hangingPunct="0"/>
              <a:r>
                <a:rPr lang="en-US" sz="1600" b="1">
                  <a:solidFill>
                    <a:srgbClr val="F8F8F8"/>
                  </a:solidFill>
                  <a:latin typeface="Arial" pitchFamily="34" charset="0"/>
                </a:rPr>
                <a:t>Plan</a:t>
              </a:r>
              <a:endParaRPr lang="en-US" sz="1600" b="1">
                <a:solidFill>
                  <a:srgbClr val="33CC33"/>
                </a:solidFill>
                <a:latin typeface="Arial" pitchFamily="34" charset="0"/>
              </a:endParaRPr>
            </a:p>
          </p:txBody>
        </p:sp>
      </p:grpSp>
      <p:grpSp>
        <p:nvGrpSpPr>
          <p:cNvPr id="24" name="Group 118"/>
          <p:cNvGrpSpPr>
            <a:grpSpLocks/>
          </p:cNvGrpSpPr>
          <p:nvPr/>
        </p:nvGrpSpPr>
        <p:grpSpPr bwMode="auto">
          <a:xfrm>
            <a:off x="3257550" y="2228850"/>
            <a:ext cx="914400" cy="4454525"/>
            <a:chOff x="2052" y="1512"/>
            <a:chExt cx="576" cy="2806"/>
          </a:xfrm>
        </p:grpSpPr>
        <p:sp>
          <p:nvSpPr>
            <p:cNvPr id="27705" name="Text Box 119"/>
            <p:cNvSpPr txBox="1">
              <a:spLocks noChangeArrowheads="1"/>
            </p:cNvSpPr>
            <p:nvPr/>
          </p:nvSpPr>
          <p:spPr bwMode="auto">
            <a:xfrm>
              <a:off x="2052" y="4068"/>
              <a:ext cx="57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itchFamily="34" charset="0"/>
                </a:rPr>
                <a:t>K</a:t>
              </a:r>
            </a:p>
          </p:txBody>
        </p:sp>
        <p:sp>
          <p:nvSpPr>
            <p:cNvPr id="31804" name="Text Box 120"/>
            <p:cNvSpPr txBox="1">
              <a:spLocks noChangeArrowheads="1"/>
            </p:cNvSpPr>
            <p:nvPr/>
          </p:nvSpPr>
          <p:spPr bwMode="auto">
            <a:xfrm>
              <a:off x="2100" y="1512"/>
              <a:ext cx="52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800" b="1">
                  <a:solidFill>
                    <a:srgbClr val="99FF99"/>
                  </a:solidFill>
                  <a:latin typeface="Arial" pitchFamily="34" charset="0"/>
                </a:rPr>
                <a:t>I/E</a:t>
              </a:r>
            </a:p>
          </p:txBody>
        </p:sp>
      </p:grpSp>
      <p:grpSp>
        <p:nvGrpSpPr>
          <p:cNvPr id="25" name="Group 121"/>
          <p:cNvGrpSpPr>
            <a:grpSpLocks/>
          </p:cNvGrpSpPr>
          <p:nvPr/>
        </p:nvGrpSpPr>
        <p:grpSpPr bwMode="auto">
          <a:xfrm>
            <a:off x="4197350" y="2235200"/>
            <a:ext cx="2349500" cy="3390900"/>
            <a:chOff x="2644" y="1516"/>
            <a:chExt cx="1480" cy="2136"/>
          </a:xfrm>
        </p:grpSpPr>
        <p:sp>
          <p:nvSpPr>
            <p:cNvPr id="31797" name="Text Box 122"/>
            <p:cNvSpPr txBox="1">
              <a:spLocks noChangeArrowheads="1"/>
            </p:cNvSpPr>
            <p:nvPr/>
          </p:nvSpPr>
          <p:spPr bwMode="auto">
            <a:xfrm>
              <a:off x="2644" y="1864"/>
              <a:ext cx="425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8F8F8"/>
                  </a:solidFill>
                  <a:latin typeface="Arial" pitchFamily="34" charset="0"/>
                </a:rPr>
                <a:t>R/L</a:t>
              </a:r>
            </a:p>
          </p:txBody>
        </p:sp>
        <p:sp>
          <p:nvSpPr>
            <p:cNvPr id="31798" name="Text Box 123"/>
            <p:cNvSpPr txBox="1">
              <a:spLocks noChangeArrowheads="1"/>
            </p:cNvSpPr>
            <p:nvPr/>
          </p:nvSpPr>
          <p:spPr bwMode="auto">
            <a:xfrm>
              <a:off x="3687" y="2224"/>
              <a:ext cx="425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8F8F8"/>
                  </a:solidFill>
                  <a:latin typeface="Arial" pitchFamily="34" charset="0"/>
                </a:rPr>
                <a:t>R/L</a:t>
              </a:r>
            </a:p>
          </p:txBody>
        </p:sp>
        <p:sp>
          <p:nvSpPr>
            <p:cNvPr id="31799" name="Text Box 124"/>
            <p:cNvSpPr txBox="1">
              <a:spLocks noChangeArrowheads="1"/>
            </p:cNvSpPr>
            <p:nvPr/>
          </p:nvSpPr>
          <p:spPr bwMode="auto">
            <a:xfrm>
              <a:off x="3699" y="2620"/>
              <a:ext cx="425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8F8F8"/>
                  </a:solidFill>
                  <a:latin typeface="Arial" pitchFamily="34" charset="0"/>
                </a:rPr>
                <a:t>L/R</a:t>
              </a:r>
            </a:p>
          </p:txBody>
        </p:sp>
        <p:sp>
          <p:nvSpPr>
            <p:cNvPr id="31800" name="Text Box 125"/>
            <p:cNvSpPr txBox="1">
              <a:spLocks noChangeArrowheads="1"/>
            </p:cNvSpPr>
            <p:nvPr/>
          </p:nvSpPr>
          <p:spPr bwMode="auto">
            <a:xfrm>
              <a:off x="3172" y="2968"/>
              <a:ext cx="425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8F8F8"/>
                  </a:solidFill>
                  <a:latin typeface="Arial" pitchFamily="34" charset="0"/>
                </a:rPr>
                <a:t>L/R</a:t>
              </a:r>
            </a:p>
          </p:txBody>
        </p:sp>
        <p:sp>
          <p:nvSpPr>
            <p:cNvPr id="31801" name="Text Box 126"/>
            <p:cNvSpPr txBox="1">
              <a:spLocks noChangeArrowheads="1"/>
            </p:cNvSpPr>
            <p:nvPr/>
          </p:nvSpPr>
          <p:spPr bwMode="auto">
            <a:xfrm>
              <a:off x="3184" y="3364"/>
              <a:ext cx="425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8F8F8"/>
                  </a:solidFill>
                  <a:latin typeface="Arial" pitchFamily="34" charset="0"/>
                </a:rPr>
                <a:t>R/L</a:t>
              </a:r>
            </a:p>
          </p:txBody>
        </p:sp>
        <p:sp>
          <p:nvSpPr>
            <p:cNvPr id="31802" name="Text Box 127"/>
            <p:cNvSpPr txBox="1">
              <a:spLocks noChangeArrowheads="1"/>
            </p:cNvSpPr>
            <p:nvPr/>
          </p:nvSpPr>
          <p:spPr bwMode="auto">
            <a:xfrm>
              <a:off x="2656" y="1516"/>
              <a:ext cx="425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8F8F8"/>
                  </a:solidFill>
                  <a:latin typeface="Arial" pitchFamily="34" charset="0"/>
                </a:rPr>
                <a:t>L/R</a:t>
              </a:r>
            </a:p>
          </p:txBody>
        </p:sp>
      </p:grpSp>
      <p:sp>
        <p:nvSpPr>
          <p:cNvPr id="31793" name="Rectangle 128"/>
          <p:cNvSpPr>
            <a:spLocks noChangeArrowheads="1"/>
          </p:cNvSpPr>
          <p:nvPr/>
        </p:nvSpPr>
        <p:spPr bwMode="auto">
          <a:xfrm>
            <a:off x="582613" y="1504950"/>
            <a:ext cx="8128000" cy="5181600"/>
          </a:xfrm>
          <a:prstGeom prst="rect">
            <a:avLst/>
          </a:prstGeom>
          <a:noFill/>
          <a:ln w="28575">
            <a:solidFill>
              <a:srgbClr val="F8F8F8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31794" name="Line 129"/>
          <p:cNvSpPr>
            <a:spLocks noChangeShapeType="1"/>
          </p:cNvSpPr>
          <p:nvPr/>
        </p:nvSpPr>
        <p:spPr bwMode="auto">
          <a:xfrm>
            <a:off x="8435975" y="1500188"/>
            <a:ext cx="0" cy="5140325"/>
          </a:xfrm>
          <a:prstGeom prst="line">
            <a:avLst/>
          </a:prstGeom>
          <a:noFill/>
          <a:ln w="28575">
            <a:solidFill>
              <a:srgbClr val="F8F8F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" name="Action Button: Forward or Next 129">
            <a:hlinkClick r:id="rId2" action="ppaction://hlinksldjump" highlightClick="1"/>
          </p:cNvPr>
          <p:cNvSpPr/>
          <p:nvPr/>
        </p:nvSpPr>
        <p:spPr>
          <a:xfrm>
            <a:off x="7761288" y="555625"/>
            <a:ext cx="577850" cy="63023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1796" name="Picture 130" descr="logotrans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063" y="280988"/>
            <a:ext cx="1519237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2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2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1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1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99" grpId="0"/>
      <p:bldP spid="412778" grpId="0"/>
      <p:bldP spid="412779" grpId="0"/>
      <p:bldP spid="4127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66738" y="638175"/>
            <a:ext cx="7951787" cy="1143000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423E26"/>
                </a:solidFill>
              </a:rPr>
              <a:t>Elementary School Scheduling of the Intervention/Enrichment Period</a:t>
            </a:r>
          </a:p>
        </p:txBody>
      </p:sp>
      <p:sp>
        <p:nvSpPr>
          <p:cNvPr id="32771" name="AutoShape 3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3429000" y="2743200"/>
            <a:ext cx="2743200" cy="2057400"/>
          </a:xfrm>
          <a:prstGeom prst="actionButtonForwardNex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66738" y="638175"/>
            <a:ext cx="7951787" cy="1143000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423E26"/>
                </a:solidFill>
              </a:rPr>
              <a:t>Two I/E Periods per Grade Level</a:t>
            </a:r>
          </a:p>
        </p:txBody>
      </p:sp>
      <p:sp>
        <p:nvSpPr>
          <p:cNvPr id="33795" name="AutoShape 3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3429000" y="2743200"/>
            <a:ext cx="2743200" cy="2057400"/>
          </a:xfrm>
          <a:prstGeom prst="actionButtonForwardNex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Two Basic Approaches  to I/E Organization in Elementary Schools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400" b="1" dirty="0" smtClean="0"/>
              <a:t>The Centers Approach</a:t>
            </a:r>
          </a:p>
          <a:p>
            <a:r>
              <a:rPr lang="en-US" dirty="0" smtClean="0"/>
              <a:t>Individual classroom teachers organize enrichment centers for tier 1 students.</a:t>
            </a:r>
          </a:p>
          <a:p>
            <a:r>
              <a:rPr lang="en-US" dirty="0" smtClean="0"/>
              <a:t>Classroom teachers pull small groups from centers to provide Tier 2 (moderate, short-term) interventions.</a:t>
            </a:r>
          </a:p>
          <a:p>
            <a:r>
              <a:rPr lang="en-US" dirty="0" smtClean="0"/>
              <a:t>Clinical specialists pull-out (or push-in) and provide Tier 3 (intense, longer-term) interventions.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400" b="1" dirty="0" smtClean="0">
                <a:latin typeface="+mn-lt"/>
              </a:rPr>
              <a:t>The Re-grouping Approach</a:t>
            </a:r>
          </a:p>
          <a:p>
            <a:r>
              <a:rPr lang="en-US" dirty="0" smtClean="0">
                <a:latin typeface="+mn-lt"/>
              </a:rPr>
              <a:t>Classes  are re-grouped across a team or grade level to form tiered groups.</a:t>
            </a:r>
          </a:p>
          <a:p>
            <a:r>
              <a:rPr lang="en-US" dirty="0" smtClean="0">
                <a:latin typeface="+mn-lt"/>
              </a:rPr>
              <a:t>Tier 1 students are provide enrichment by one more classroom teachers or other personnel (Gifted, encore, etc.).</a:t>
            </a:r>
          </a:p>
          <a:p>
            <a:r>
              <a:rPr lang="en-US" dirty="0" smtClean="0">
                <a:latin typeface="+mn-lt"/>
              </a:rPr>
              <a:t>Tier 2 students are provide interventions by other classroom teachers.</a:t>
            </a:r>
          </a:p>
          <a:p>
            <a:r>
              <a:rPr lang="en-US" dirty="0" smtClean="0">
                <a:latin typeface="+mn-lt"/>
              </a:rPr>
              <a:t>Tier 3 students are provided interventions by clinical specialists.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51" name="Group 31"/>
          <p:cNvGraphicFramePr>
            <a:graphicFrameLocks noGrp="1"/>
          </p:cNvGraphicFramePr>
          <p:nvPr/>
        </p:nvGraphicFramePr>
        <p:xfrm>
          <a:off x="403225" y="338138"/>
          <a:ext cx="8402638" cy="6270626"/>
        </p:xfrm>
        <a:graphic>
          <a:graphicData uri="http://schemas.openxmlformats.org/drawingml/2006/table">
            <a:tbl>
              <a:tblPr/>
              <a:tblGrid>
                <a:gridCol w="2800350"/>
                <a:gridCol w="2801938"/>
                <a:gridCol w="2800350"/>
              </a:tblGrid>
              <a:tr h="79692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Table 4.1 Sample Structure of Intervention/Enrichment Period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 One Grade Level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Groups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Activity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Staff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1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25% of students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Writing lab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One (of three) classroom teachers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3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25% of students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Science and social studies enrichment activities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Library/media specialist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3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15% of students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Math interventions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Second classroom teacher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 computer lab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35% of students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Reading interventions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Third classroom teacher,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LD teacher,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reading specialists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83" name="Group 39"/>
          <p:cNvGraphicFramePr>
            <a:graphicFrameLocks noGrp="1"/>
          </p:cNvGraphicFramePr>
          <p:nvPr/>
        </p:nvGraphicFramePr>
        <p:xfrm>
          <a:off x="347663" y="369888"/>
          <a:ext cx="8448675" cy="6196014"/>
        </p:xfrm>
        <a:graphic>
          <a:graphicData uri="http://schemas.openxmlformats.org/drawingml/2006/table">
            <a:tbl>
              <a:tblPr/>
              <a:tblGrid>
                <a:gridCol w="3113087"/>
                <a:gridCol w="2519363"/>
                <a:gridCol w="2816225"/>
              </a:tblGrid>
              <a:tr h="57626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Table 4.2 Sample Structure of Intervention/Enrichment Period for One Grade Level with Four Base Teachers and 92 Students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Number of students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Activity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Staff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students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Social studies enrichment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TAG teacher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2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students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Science enrichment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Library/media specialist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 classroom teacher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students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Writing lab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Title I or reading specialist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3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students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Special services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LD teacher, ESL teacher, speech/language teacher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2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students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Math interventions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Math specialist, classroom teacher, and/or computer lab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3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students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Reading interventions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Title I, reading specialist, SPED teacher, one or more classroom teachers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8415338" y="739775"/>
            <a:ext cx="390525" cy="381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MS and HS I/E Scheduling Ideas</a:t>
            </a:r>
            <a:endParaRPr lang="en-US" sz="4000" dirty="0"/>
          </a:p>
        </p:txBody>
      </p:sp>
      <p:pic>
        <p:nvPicPr>
          <p:cNvPr id="34819" name="Content Placeholder 5" descr="MS Book Cover.gif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268413" y="1701800"/>
            <a:ext cx="2946400" cy="4206875"/>
          </a:xfrm>
          <a:solidFill>
            <a:srgbClr val="FFFFFF">
              <a:alpha val="72156"/>
            </a:srgbClr>
          </a:solidFill>
        </p:spPr>
      </p:pic>
      <p:pic>
        <p:nvPicPr>
          <p:cNvPr id="34820" name="Content Placeholder 6" descr="HSBookCover.gif"/>
          <p:cNvPicPr>
            <a:picLocks noGrp="1" noChangeAspect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4989513" y="1728788"/>
            <a:ext cx="2803525" cy="4205287"/>
          </a:xfrm>
          <a:solidFill>
            <a:srgbClr val="FFFFFF">
              <a:alpha val="72156"/>
            </a:srgbClr>
          </a:solidFill>
        </p:spPr>
      </p:pic>
      <p:sp>
        <p:nvSpPr>
          <p:cNvPr id="34821" name="TextBox 7"/>
          <p:cNvSpPr txBox="1">
            <a:spLocks noChangeArrowheads="1"/>
          </p:cNvSpPr>
          <p:nvPr/>
        </p:nvSpPr>
        <p:spPr bwMode="auto">
          <a:xfrm>
            <a:off x="1397000" y="6159500"/>
            <a:ext cx="633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2"/>
                </a:solidFill>
                <a:hlinkClick r:id="rId6"/>
              </a:rPr>
              <a:t>Available at www.eyeoneducation.com</a:t>
            </a:r>
            <a:endParaRPr lang="en-US" b="1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57275" y="465138"/>
            <a:ext cx="8086725" cy="822325"/>
          </a:xfrm>
        </p:spPr>
        <p:txBody>
          <a:bodyPr/>
          <a:lstStyle/>
          <a:p>
            <a:pPr>
              <a:defRPr/>
            </a:pPr>
            <a:r>
              <a:rPr lang="en-US" cap="small" dirty="0" smtClean="0">
                <a:solidFill>
                  <a:srgbClr val="423E26"/>
                </a:solidFill>
              </a:rPr>
              <a:t>The Four-Block Schedule with an        Intervention/Enrichment Period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238250" y="5554663"/>
            <a:ext cx="1835150" cy="8016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>
                <a:solidFill>
                  <a:schemeClr val="tx2"/>
                </a:solidFill>
                <a:latin typeface="Calibri" pitchFamily="34" charset="0"/>
              </a:rPr>
              <a:t>Block IV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238250" y="4752975"/>
            <a:ext cx="1835150" cy="801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>
                <a:solidFill>
                  <a:schemeClr val="tx2"/>
                </a:solidFill>
                <a:latin typeface="Calibri" pitchFamily="34" charset="0"/>
              </a:rPr>
              <a:t>Block III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238250" y="3952875"/>
            <a:ext cx="1835150" cy="8001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>
                <a:solidFill>
                  <a:schemeClr val="tx2"/>
                </a:solidFill>
                <a:latin typeface="Calibri" pitchFamily="34" charset="0"/>
              </a:rPr>
              <a:t>Block II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238250" y="3108325"/>
            <a:ext cx="1835150" cy="801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>
                <a:solidFill>
                  <a:schemeClr val="tx2"/>
                </a:solidFill>
                <a:latin typeface="Calibri" pitchFamily="34" charset="0"/>
              </a:rPr>
              <a:t>Block I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1238250" y="2197100"/>
            <a:ext cx="1835150" cy="801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endParaRPr lang="en-US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5651500" y="5554663"/>
            <a:ext cx="2578100" cy="8016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>
                <a:solidFill>
                  <a:schemeClr val="tx2"/>
                </a:solidFill>
                <a:latin typeface="Calibri" pitchFamily="34" charset="0"/>
              </a:rPr>
              <a:t>PE/Exp./Elec.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3073400" y="5554663"/>
            <a:ext cx="2578100" cy="8016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>
                <a:solidFill>
                  <a:schemeClr val="tx2"/>
                </a:solidFill>
                <a:latin typeface="Calibri" pitchFamily="34" charset="0"/>
              </a:rPr>
              <a:t>PE/Exp./Elec.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5651500" y="4752975"/>
            <a:ext cx="2578100" cy="801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>
                <a:solidFill>
                  <a:schemeClr val="tx2"/>
                </a:solidFill>
                <a:latin typeface="Calibri" pitchFamily="34" charset="0"/>
              </a:rPr>
              <a:t>Science</a:t>
            </a: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3073400" y="4752975"/>
            <a:ext cx="2578100" cy="801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>
                <a:solidFill>
                  <a:schemeClr val="tx2"/>
                </a:solidFill>
                <a:latin typeface="Calibri" pitchFamily="34" charset="0"/>
              </a:rPr>
              <a:t>Social Studies</a:t>
            </a: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3073400" y="3952875"/>
            <a:ext cx="5156200" cy="8001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>
                <a:solidFill>
                  <a:schemeClr val="tx2"/>
                </a:solidFill>
                <a:latin typeface="Calibri" pitchFamily="34" charset="0"/>
              </a:rPr>
              <a:t>Mathematics</a:t>
            </a: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3073400" y="3151188"/>
            <a:ext cx="5156200" cy="8016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>
                <a:solidFill>
                  <a:schemeClr val="tx2"/>
                </a:solidFill>
                <a:latin typeface="Calibri" pitchFamily="34" charset="0"/>
              </a:rPr>
              <a:t>Language Arts and Reading</a:t>
            </a: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5651500" y="1868488"/>
            <a:ext cx="2578100" cy="8016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>
                <a:solidFill>
                  <a:schemeClr val="tx2"/>
                </a:solidFill>
                <a:latin typeface="Calibri" pitchFamily="34" charset="0"/>
              </a:rPr>
              <a:t>Day 2</a:t>
            </a: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3073400" y="1849438"/>
            <a:ext cx="2578100" cy="8016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>
                <a:solidFill>
                  <a:schemeClr val="tx2"/>
                </a:solidFill>
                <a:latin typeface="Calibri" pitchFamily="34" charset="0"/>
              </a:rPr>
              <a:t>Day 1</a:t>
            </a:r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>
            <a:off x="1250950" y="1849438"/>
            <a:ext cx="699135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>
            <a:off x="1238250" y="2998788"/>
            <a:ext cx="6991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>
            <a:off x="1238250" y="3800475"/>
            <a:ext cx="6991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>
            <a:off x="1238250" y="4600575"/>
            <a:ext cx="6991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>
            <a:off x="1238250" y="5402263"/>
            <a:ext cx="6991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61" name="Line 21"/>
          <p:cNvSpPr>
            <a:spLocks noChangeShapeType="1"/>
          </p:cNvSpPr>
          <p:nvPr/>
        </p:nvSpPr>
        <p:spPr bwMode="auto">
          <a:xfrm>
            <a:off x="1238250" y="6203950"/>
            <a:ext cx="699135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>
            <a:off x="1223963" y="1849438"/>
            <a:ext cx="14287" cy="432593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63" name="Line 23"/>
          <p:cNvSpPr>
            <a:spLocks noChangeShapeType="1"/>
          </p:cNvSpPr>
          <p:nvPr/>
        </p:nvSpPr>
        <p:spPr bwMode="auto">
          <a:xfrm>
            <a:off x="5635625" y="1804988"/>
            <a:ext cx="15875" cy="655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64" name="Line 24"/>
          <p:cNvSpPr>
            <a:spLocks noChangeShapeType="1"/>
          </p:cNvSpPr>
          <p:nvPr/>
        </p:nvSpPr>
        <p:spPr bwMode="auto">
          <a:xfrm>
            <a:off x="8229600" y="1862138"/>
            <a:ext cx="0" cy="434181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65" name="Line 25"/>
          <p:cNvSpPr>
            <a:spLocks noChangeShapeType="1"/>
          </p:cNvSpPr>
          <p:nvPr/>
        </p:nvSpPr>
        <p:spPr bwMode="auto">
          <a:xfrm>
            <a:off x="5651500" y="4600575"/>
            <a:ext cx="0" cy="1603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66" name="Line 26"/>
          <p:cNvSpPr>
            <a:spLocks noChangeShapeType="1"/>
          </p:cNvSpPr>
          <p:nvPr/>
        </p:nvSpPr>
        <p:spPr bwMode="auto">
          <a:xfrm flipH="1">
            <a:off x="3073400" y="1790700"/>
            <a:ext cx="14288" cy="4413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67" name="Line 27"/>
          <p:cNvSpPr>
            <a:spLocks noChangeShapeType="1"/>
          </p:cNvSpPr>
          <p:nvPr/>
        </p:nvSpPr>
        <p:spPr bwMode="auto">
          <a:xfrm>
            <a:off x="1233488" y="2479675"/>
            <a:ext cx="6991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68" name="Rectangle 28"/>
          <p:cNvSpPr>
            <a:spLocks noChangeArrowheads="1"/>
          </p:cNvSpPr>
          <p:nvPr/>
        </p:nvSpPr>
        <p:spPr bwMode="auto">
          <a:xfrm>
            <a:off x="3097213" y="2460625"/>
            <a:ext cx="5156200" cy="801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>
                <a:solidFill>
                  <a:schemeClr val="tx2"/>
                </a:solidFill>
                <a:latin typeface="Calibri" pitchFamily="34" charset="0"/>
              </a:rPr>
              <a:t>PE/Exp./Elec./Interv./Enr.</a:t>
            </a:r>
          </a:p>
        </p:txBody>
      </p:sp>
      <p:sp>
        <p:nvSpPr>
          <p:cNvPr id="35869" name="Rectangle 6"/>
          <p:cNvSpPr>
            <a:spLocks noChangeArrowheads="1"/>
          </p:cNvSpPr>
          <p:nvPr/>
        </p:nvSpPr>
        <p:spPr bwMode="auto">
          <a:xfrm>
            <a:off x="1257300" y="2493963"/>
            <a:ext cx="1835150" cy="8016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>
                <a:solidFill>
                  <a:schemeClr val="tx2"/>
                </a:solidFill>
                <a:latin typeface="Calibri" pitchFamily="34" charset="0"/>
              </a:rPr>
              <a:t>9</a:t>
            </a:r>
            <a:r>
              <a:rPr lang="en-US" baseline="3000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n-US">
                <a:solidFill>
                  <a:schemeClr val="tx2"/>
                </a:solidFill>
                <a:latin typeface="Calibri" pitchFamily="34" charset="0"/>
              </a:rPr>
              <a:t> Period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93CA9-43B0-408A-BE79-7147389C3801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I/E </a:t>
            </a:r>
            <a:r>
              <a:rPr lang="en-US" sz="4000" dirty="0"/>
              <a:t>Period Placement Options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9688" y="1531938"/>
            <a:ext cx="7062787" cy="480695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Period School-wide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After Block I School-wide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Three Grade-level Periods Around Block I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Two (6 &amp; 7-8) Periods Around Block I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Three Grade-level Periods Around Early Lunch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Three Grade-level Periods Around Late Lunch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Other Options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5326" y="440325"/>
            <a:ext cx="7664116" cy="803188"/>
          </a:xfrm>
          <a:solidFill>
            <a:schemeClr val="tx2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Agenda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idx="1"/>
          </p:nvPr>
        </p:nvSpPr>
        <p:spPr>
          <a:xfrm>
            <a:off x="1876425" y="1539875"/>
            <a:ext cx="6810375" cy="4789488"/>
          </a:xfrm>
        </p:spPr>
        <p:txBody>
          <a:bodyPr rtlCol="0">
            <a:normAutofit lnSpcReduction="10000"/>
          </a:bodyPr>
          <a:lstStyle/>
          <a:p>
            <a:pPr lvl="1" eaLnBrk="1" fontAlgn="auto" hangingPunct="1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sz="2400" b="1" dirty="0" smtClean="0"/>
              <a:t>What is Response to Intervention (RTI)?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b="1" dirty="0" smtClean="0"/>
              <a:t>What is an Intervention/Enrichment Period?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b="1" dirty="0" smtClean="0"/>
              <a:t>Why do schools need/implement the    I/E period?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b="1" dirty="0" smtClean="0"/>
              <a:t>Scheduling Time for Intervention and Enrichment in Elementary, Middle, and High Schools.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b="1" dirty="0" smtClean="0"/>
              <a:t>Organizing the Intervention/ Enrichment Period.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blipFill dpi="0" rotWithShape="1">
          <a:blip r:embed="rId4">
            <a:alphaModFix amt="0"/>
            <a:duotone>
              <a:schemeClr val="bg2">
                <a:tint val="80000"/>
                <a:satMod val="300000"/>
                <a:lumMod val="110000"/>
              </a:schemeClr>
              <a:schemeClr val="bg2">
                <a:shade val="50000"/>
                <a:satMod val="130000"/>
                <a:lumMod val="11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01675" y="1139825"/>
          <a:ext cx="7856538" cy="4633913"/>
        </p:xfrm>
        <a:graphic>
          <a:graphicData uri="http://schemas.openxmlformats.org/presentationml/2006/ole">
            <p:oleObj spid="_x0000_s64514" name="Worksheet" r:id="rId5" imgW="10287000" imgH="574040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65199-048D-4E1C-A11D-E65A42C52487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85850" y="34290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I/E Period </a:t>
            </a:r>
            <a:r>
              <a:rPr lang="en-US" sz="4000" dirty="0"/>
              <a:t>Placed in 1</a:t>
            </a:r>
            <a:r>
              <a:rPr lang="en-US" sz="4000" baseline="30000" dirty="0"/>
              <a:t>st</a:t>
            </a:r>
            <a:r>
              <a:rPr lang="en-US" sz="4000" dirty="0"/>
              <a:t> Period </a:t>
            </a:r>
            <a:r>
              <a:rPr lang="en-US" sz="4000" dirty="0" smtClean="0"/>
              <a:t>Slot</a:t>
            </a:r>
            <a:endParaRPr lang="en-US" sz="4000" dirty="0"/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4975" y="1600200"/>
            <a:ext cx="3976688" cy="4930775"/>
          </a:xfrm>
        </p:spPr>
        <p:txBody>
          <a:bodyPr/>
          <a:lstStyle/>
          <a:p>
            <a:pPr algn="ctr">
              <a:buFont typeface="Monotype Sorts"/>
              <a:buNone/>
              <a:defRPr/>
            </a:pPr>
            <a:r>
              <a:rPr lang="en-US" b="1" dirty="0"/>
              <a:t>Pros</a:t>
            </a:r>
          </a:p>
          <a:p>
            <a:pPr>
              <a:defRPr/>
            </a:pPr>
            <a:r>
              <a:rPr lang="en-US" sz="2400" dirty="0"/>
              <a:t>Easy to Schedule</a:t>
            </a:r>
          </a:p>
          <a:p>
            <a:pPr>
              <a:defRPr/>
            </a:pPr>
            <a:r>
              <a:rPr lang="en-US" sz="2400" dirty="0"/>
              <a:t>No split blocks</a:t>
            </a:r>
          </a:p>
          <a:p>
            <a:pPr>
              <a:defRPr/>
            </a:pPr>
            <a:r>
              <a:rPr lang="en-US" sz="2400" dirty="0"/>
              <a:t>Doesn’t affect Encore schedule</a:t>
            </a:r>
          </a:p>
          <a:p>
            <a:pPr>
              <a:defRPr/>
            </a:pPr>
            <a:r>
              <a:rPr lang="en-US" sz="2400" dirty="0"/>
              <a:t>Multi-grade level possibilities (</a:t>
            </a:r>
            <a:r>
              <a:rPr lang="en-US" sz="2400" dirty="0" err="1"/>
              <a:t>i.e.Band</a:t>
            </a:r>
            <a:r>
              <a:rPr lang="en-US" sz="2400" dirty="0"/>
              <a:t>)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184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5025" y="1600200"/>
            <a:ext cx="4041775" cy="4916488"/>
          </a:xfrm>
        </p:spPr>
        <p:txBody>
          <a:bodyPr>
            <a:normAutofit lnSpcReduction="10000"/>
          </a:bodyPr>
          <a:lstStyle/>
          <a:p>
            <a:pPr algn="ctr">
              <a:buFont typeface="Monotype Sorts"/>
              <a:buNone/>
              <a:defRPr/>
            </a:pPr>
            <a:r>
              <a:rPr lang="en-US" b="1" dirty="0"/>
              <a:t>Cons</a:t>
            </a:r>
          </a:p>
          <a:p>
            <a:pPr>
              <a:defRPr/>
            </a:pPr>
            <a:r>
              <a:rPr lang="en-US" sz="2400" dirty="0"/>
              <a:t>What about HR, attendance, etc?</a:t>
            </a:r>
          </a:p>
          <a:p>
            <a:pPr>
              <a:defRPr/>
            </a:pPr>
            <a:r>
              <a:rPr lang="en-US" sz="2400" dirty="0"/>
              <a:t>Personnel who work with all three grade levels (SPED, ESL, Elective, Reading, etc.) must be spread among all grades</a:t>
            </a:r>
            <a:r>
              <a:rPr lang="en-US" sz="2400" dirty="0" smtClean="0"/>
              <a:t>.</a:t>
            </a:r>
          </a:p>
          <a:p>
            <a:pPr>
              <a:defRPr/>
            </a:pPr>
            <a:r>
              <a:rPr lang="en-US" sz="2400" dirty="0" smtClean="0"/>
              <a:t>Loses gravitas..used as buffer for late arrivals; abused by students/parents for orthodontics </a:t>
            </a:r>
            <a:r>
              <a:rPr lang="en-US" sz="2400" dirty="0" err="1" smtClean="0"/>
              <a:t>appts</a:t>
            </a:r>
            <a:r>
              <a:rPr lang="en-US" sz="2400" dirty="0" smtClean="0"/>
              <a:t>. etc. </a:t>
            </a:r>
            <a:endParaRPr lang="en-US" sz="2400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4">
            <a:alphaModFix amt="0"/>
            <a:duotone>
              <a:schemeClr val="bg2">
                <a:tint val="80000"/>
                <a:satMod val="300000"/>
                <a:lumMod val="110000"/>
              </a:schemeClr>
              <a:schemeClr val="bg2">
                <a:shade val="50000"/>
                <a:satMod val="130000"/>
                <a:lumMod val="11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/>
          </p:cNvGraphicFramePr>
          <p:nvPr/>
        </p:nvGraphicFramePr>
        <p:xfrm>
          <a:off x="774700" y="1246188"/>
          <a:ext cx="7858125" cy="4383087"/>
        </p:xfrm>
        <a:graphic>
          <a:graphicData uri="http://schemas.openxmlformats.org/presentationml/2006/ole">
            <p:oleObj spid="_x0000_s2050" name="Worksheet" r:id="rId5" imgW="10287000" imgH="5740400" progId="Excel.Sheet.8">
              <p:embed/>
            </p:oleObj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37C85-B3D0-43A2-81CF-E572865061A5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I/E </a:t>
            </a:r>
            <a:r>
              <a:rPr lang="en-US" sz="4000" dirty="0"/>
              <a:t>Period Placed after Block </a:t>
            </a:r>
            <a:r>
              <a:rPr lang="en-US" sz="4000" dirty="0" smtClean="0"/>
              <a:t>I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4975" y="1600200"/>
            <a:ext cx="3976688" cy="4930775"/>
          </a:xfrm>
        </p:spPr>
        <p:txBody>
          <a:bodyPr/>
          <a:lstStyle/>
          <a:p>
            <a:pPr algn="ctr">
              <a:buFont typeface="Monotype Sorts"/>
              <a:buNone/>
              <a:defRPr/>
            </a:pPr>
            <a:r>
              <a:rPr lang="en-US" b="1" dirty="0"/>
              <a:t>Pros</a:t>
            </a:r>
          </a:p>
          <a:p>
            <a:pPr>
              <a:defRPr/>
            </a:pPr>
            <a:r>
              <a:rPr lang="en-US" sz="2400" dirty="0"/>
              <a:t>Easy to Schedule</a:t>
            </a:r>
          </a:p>
          <a:p>
            <a:pPr>
              <a:defRPr/>
            </a:pPr>
            <a:r>
              <a:rPr lang="en-US" sz="2400" dirty="0"/>
              <a:t>No split blocks</a:t>
            </a:r>
          </a:p>
          <a:p>
            <a:pPr>
              <a:defRPr/>
            </a:pPr>
            <a:r>
              <a:rPr lang="en-US" sz="2400" dirty="0"/>
              <a:t>Doesn’t affect Encore schedule</a:t>
            </a:r>
          </a:p>
          <a:p>
            <a:pPr>
              <a:defRPr/>
            </a:pPr>
            <a:r>
              <a:rPr lang="en-US" sz="2400" dirty="0"/>
              <a:t>First Block can be HR</a:t>
            </a:r>
          </a:p>
          <a:p>
            <a:pPr>
              <a:defRPr/>
            </a:pPr>
            <a:r>
              <a:rPr lang="en-US" sz="2400" dirty="0"/>
              <a:t>Multi-grade level possibilities (</a:t>
            </a:r>
            <a:r>
              <a:rPr lang="en-US" sz="2400" dirty="0" err="1"/>
              <a:t>i.e.Band</a:t>
            </a:r>
            <a:r>
              <a:rPr lang="en-US" sz="2400" dirty="0"/>
              <a:t>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3194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5025" y="1600200"/>
            <a:ext cx="4041775" cy="4916488"/>
          </a:xfrm>
        </p:spPr>
        <p:txBody>
          <a:bodyPr/>
          <a:lstStyle/>
          <a:p>
            <a:pPr algn="ctr">
              <a:buFont typeface="Monotype Sorts"/>
              <a:buNone/>
              <a:defRPr/>
            </a:pPr>
            <a:r>
              <a:rPr lang="en-US" b="1" dirty="0"/>
              <a:t>Cons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Personnel who work with all three grade levels (SPED, ESL, Elective, Reading, etc.) must be spread among all grades.</a:t>
            </a:r>
          </a:p>
          <a:p>
            <a:pPr>
              <a:defRPr/>
            </a:pP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4">
            <a:alphaModFix amt="0"/>
            <a:duotone>
              <a:schemeClr val="bg2">
                <a:tint val="80000"/>
                <a:satMod val="300000"/>
                <a:lumMod val="110000"/>
              </a:schemeClr>
              <a:schemeClr val="bg2">
                <a:shade val="50000"/>
                <a:satMod val="130000"/>
                <a:lumMod val="11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/>
          </p:cNvGraphicFramePr>
          <p:nvPr/>
        </p:nvGraphicFramePr>
        <p:xfrm>
          <a:off x="628650" y="1068388"/>
          <a:ext cx="7858125" cy="4678362"/>
        </p:xfrm>
        <a:graphic>
          <a:graphicData uri="http://schemas.openxmlformats.org/presentationml/2006/ole">
            <p:oleObj spid="_x0000_s3074" name="Worksheet" r:id="rId5" imgW="10287000" imgH="5867400" progId="Excel.Sheet.8">
              <p:embed/>
            </p:oleObj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8548C-3707-4605-99C5-483BE718CFBA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Three Grade </a:t>
            </a:r>
            <a:r>
              <a:rPr lang="en-US" sz="4000" dirty="0" smtClean="0"/>
              <a:t>Level I/E Periods </a:t>
            </a:r>
            <a:r>
              <a:rPr lang="en-US" sz="4000" dirty="0"/>
              <a:t>Built Around Block </a:t>
            </a:r>
            <a:r>
              <a:rPr lang="en-US" sz="4000" dirty="0" smtClean="0"/>
              <a:t>I</a:t>
            </a:r>
            <a:endParaRPr lang="en-US" sz="4000" dirty="0"/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4975" y="1600200"/>
            <a:ext cx="3976688" cy="4930775"/>
          </a:xfrm>
        </p:spPr>
        <p:txBody>
          <a:bodyPr/>
          <a:lstStyle/>
          <a:p>
            <a:pPr algn="ctr">
              <a:lnSpc>
                <a:spcPct val="90000"/>
              </a:lnSpc>
              <a:buFont typeface="Monotype Sorts"/>
              <a:buNone/>
              <a:defRPr/>
            </a:pPr>
            <a:r>
              <a:rPr lang="en-US" b="1" dirty="0"/>
              <a:t>Pros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Easy to Schedule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Personnel who work with all three grade levels (SPED, ESL, Elective, Reading, etc.) may work with each grade level separately in 3 different periods.</a:t>
            </a:r>
          </a:p>
          <a:p>
            <a:pPr>
              <a:lnSpc>
                <a:spcPct val="90000"/>
              </a:lnSpc>
              <a:defRPr/>
            </a:pPr>
            <a:endParaRPr lang="en-US" dirty="0"/>
          </a:p>
        </p:txBody>
      </p:sp>
      <p:sp>
        <p:nvSpPr>
          <p:cNvPr id="3205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5025" y="1600200"/>
            <a:ext cx="4041775" cy="4916488"/>
          </a:xfrm>
        </p:spPr>
        <p:txBody>
          <a:bodyPr/>
          <a:lstStyle/>
          <a:p>
            <a:pPr algn="ctr">
              <a:buFont typeface="Monotype Sorts"/>
              <a:buNone/>
              <a:defRPr/>
            </a:pPr>
            <a:r>
              <a:rPr lang="en-US" b="1" dirty="0"/>
              <a:t>Cons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What about HR, attendance, etc. for grade 6?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Split block for one grade (Grade 7)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Extra class change for one grade (Grade 7</a:t>
            </a:r>
            <a:r>
              <a:rPr lang="en-US" sz="2400" dirty="0" smtClean="0">
                <a:latin typeface="+mn-lt"/>
              </a:rPr>
              <a:t>)</a:t>
            </a:r>
          </a:p>
          <a:p>
            <a:pPr>
              <a:defRPr/>
            </a:pPr>
            <a:r>
              <a:rPr lang="en-US" sz="2400" dirty="0" smtClean="0">
                <a:latin typeface="+mn-lt"/>
              </a:rPr>
              <a:t>Lack of gravitas for grade 6 period</a:t>
            </a:r>
            <a:endParaRPr lang="en-US" sz="2400" dirty="0">
              <a:latin typeface="+mn-lt"/>
            </a:endParaRP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4">
            <a:alphaModFix amt="0"/>
            <a:duotone>
              <a:schemeClr val="bg2">
                <a:tint val="80000"/>
                <a:satMod val="300000"/>
                <a:lumMod val="110000"/>
              </a:schemeClr>
              <a:schemeClr val="bg2">
                <a:shade val="50000"/>
                <a:satMod val="130000"/>
                <a:lumMod val="11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/>
          </p:cNvGraphicFramePr>
          <p:nvPr/>
        </p:nvGraphicFramePr>
        <p:xfrm>
          <a:off x="687388" y="1150938"/>
          <a:ext cx="7858125" cy="4635500"/>
        </p:xfrm>
        <a:graphic>
          <a:graphicData uri="http://schemas.openxmlformats.org/presentationml/2006/ole">
            <p:oleObj spid="_x0000_s4098" name="Worksheet" r:id="rId5" imgW="10287000" imgH="5930900" progId="Excel.Sheet.8">
              <p:embed/>
            </p:oleObj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150027-492E-4AEC-81C0-D515C3CBDDF2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Two (6</a:t>
            </a:r>
            <a:r>
              <a:rPr lang="en-US" sz="4000" baseline="30000" dirty="0"/>
              <a:t>th</a:t>
            </a:r>
            <a:r>
              <a:rPr lang="en-US" sz="4000" dirty="0"/>
              <a:t> &amp; 7-8</a:t>
            </a:r>
            <a:r>
              <a:rPr lang="en-US" sz="4000" dirty="0" smtClean="0"/>
              <a:t>) I/E </a:t>
            </a:r>
            <a:r>
              <a:rPr lang="en-US" sz="4000" dirty="0"/>
              <a:t>Periods Built Around Block </a:t>
            </a:r>
            <a:r>
              <a:rPr lang="en-US" sz="4000" dirty="0" smtClean="0"/>
              <a:t>I</a:t>
            </a:r>
            <a:endParaRPr lang="en-US" sz="4000" dirty="0"/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4975" y="1600200"/>
            <a:ext cx="3976688" cy="4930775"/>
          </a:xfrm>
        </p:spPr>
        <p:txBody>
          <a:bodyPr/>
          <a:lstStyle/>
          <a:p>
            <a:pPr algn="ctr">
              <a:lnSpc>
                <a:spcPct val="90000"/>
              </a:lnSpc>
              <a:buFont typeface="Monotype Sorts"/>
              <a:buNone/>
              <a:defRPr/>
            </a:pPr>
            <a:r>
              <a:rPr lang="en-US" sz="2400" b="1"/>
              <a:t>Pros</a:t>
            </a:r>
          </a:p>
          <a:p>
            <a:pPr>
              <a:lnSpc>
                <a:spcPct val="90000"/>
              </a:lnSpc>
              <a:defRPr/>
            </a:pPr>
            <a:r>
              <a:rPr lang="en-US" sz="2400"/>
              <a:t>Easy to Schedule</a:t>
            </a:r>
          </a:p>
          <a:p>
            <a:pPr>
              <a:lnSpc>
                <a:spcPct val="90000"/>
              </a:lnSpc>
              <a:defRPr/>
            </a:pPr>
            <a:r>
              <a:rPr lang="en-US" sz="2400"/>
              <a:t>Doesn’t affect Encore schedule</a:t>
            </a:r>
          </a:p>
          <a:p>
            <a:pPr>
              <a:lnSpc>
                <a:spcPct val="90000"/>
              </a:lnSpc>
              <a:defRPr/>
            </a:pPr>
            <a:r>
              <a:rPr lang="en-US" sz="2400"/>
              <a:t>Personnel who work with 6</a:t>
            </a:r>
            <a:r>
              <a:rPr lang="en-US" sz="2400" baseline="30000"/>
              <a:t>th</a:t>
            </a:r>
            <a:r>
              <a:rPr lang="en-US" sz="2400"/>
              <a:t> grade students and either 7</a:t>
            </a:r>
            <a:r>
              <a:rPr lang="en-US" sz="2400" baseline="30000"/>
              <a:t>th</a:t>
            </a:r>
            <a:r>
              <a:rPr lang="en-US" sz="2400"/>
              <a:t> or 8th grade students (SPED, ESL, Elective, Reading, etc.) may work with two levels in two different periods.</a:t>
            </a:r>
          </a:p>
          <a:p>
            <a:pPr>
              <a:lnSpc>
                <a:spcPct val="90000"/>
              </a:lnSpc>
              <a:defRPr/>
            </a:pPr>
            <a:endParaRPr lang="en-US" sz="2400"/>
          </a:p>
        </p:txBody>
      </p:sp>
      <p:sp>
        <p:nvSpPr>
          <p:cNvPr id="3215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5025" y="1600200"/>
            <a:ext cx="4041775" cy="4916488"/>
          </a:xfrm>
        </p:spPr>
        <p:txBody>
          <a:bodyPr/>
          <a:lstStyle/>
          <a:p>
            <a:pPr algn="ctr">
              <a:buFont typeface="Monotype Sorts"/>
              <a:buNone/>
              <a:defRPr/>
            </a:pPr>
            <a:r>
              <a:rPr lang="en-US" sz="2400" b="1" dirty="0"/>
              <a:t>Cons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What about HR, attendance, etc. for grade 6?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Personnel who work with 7</a:t>
            </a:r>
            <a:r>
              <a:rPr lang="en-US" sz="2400" baseline="30000" dirty="0">
                <a:latin typeface="+mn-lt"/>
              </a:rPr>
              <a:t>th</a:t>
            </a:r>
            <a:r>
              <a:rPr lang="en-US" sz="2400" dirty="0">
                <a:latin typeface="+mn-lt"/>
              </a:rPr>
              <a:t> and 8th grade levels (SPED, ESL, Elective, Reading, etc.) must be spread among  students in these two grades.</a:t>
            </a:r>
          </a:p>
          <a:p>
            <a:pPr>
              <a:defRPr/>
            </a:pPr>
            <a:endParaRPr lang="en-US" sz="2400" dirty="0"/>
          </a:p>
          <a:p>
            <a:pPr>
              <a:buFont typeface="Monotype Sorts"/>
              <a:buNone/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4">
            <a:alphaModFix amt="0"/>
            <a:duotone>
              <a:schemeClr val="bg2">
                <a:tint val="80000"/>
                <a:satMod val="300000"/>
                <a:lumMod val="110000"/>
              </a:schemeClr>
              <a:schemeClr val="bg2">
                <a:shade val="50000"/>
                <a:satMod val="130000"/>
                <a:lumMod val="11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/>
          </p:cNvGraphicFramePr>
          <p:nvPr/>
        </p:nvGraphicFramePr>
        <p:xfrm>
          <a:off x="617538" y="1212850"/>
          <a:ext cx="7858125" cy="4632325"/>
        </p:xfrm>
        <a:graphic>
          <a:graphicData uri="http://schemas.openxmlformats.org/presentationml/2006/ole">
            <p:oleObj spid="_x0000_s5122" name="Worksheet" r:id="rId5" imgW="10287000" imgH="5651500" progId="Excel.Sheet.8">
              <p:embed/>
            </p:oleObj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804FED-C33C-4198-882A-5BF0EEB575E0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Three Grade Level </a:t>
            </a:r>
            <a:r>
              <a:rPr lang="en-US" sz="4000" dirty="0" smtClean="0"/>
              <a:t>I/E </a:t>
            </a:r>
            <a:r>
              <a:rPr lang="en-US" sz="4000" dirty="0"/>
              <a:t>Periods Built Around Early </a:t>
            </a:r>
            <a:r>
              <a:rPr lang="en-US" sz="4000" dirty="0" smtClean="0"/>
              <a:t>Lunch</a:t>
            </a:r>
            <a:endParaRPr lang="en-US" sz="4000" dirty="0"/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4975" y="1600200"/>
            <a:ext cx="3976688" cy="4930775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  <a:buFont typeface="Monotype Sorts"/>
              <a:buNone/>
              <a:defRPr/>
            </a:pPr>
            <a:r>
              <a:rPr lang="en-US" sz="2400" b="1"/>
              <a:t>Pros</a:t>
            </a:r>
            <a:endParaRPr lang="en-US" sz="2400"/>
          </a:p>
          <a:p>
            <a:pPr>
              <a:lnSpc>
                <a:spcPct val="90000"/>
              </a:lnSpc>
              <a:defRPr/>
            </a:pPr>
            <a:r>
              <a:rPr lang="en-US" sz="2400"/>
              <a:t>Personnel who work with all three grade levels (SPED, ESL, Elective, Reading, etc.) may work with each grade level separately in 3 different periods.</a:t>
            </a:r>
          </a:p>
          <a:p>
            <a:pPr>
              <a:lnSpc>
                <a:spcPct val="90000"/>
              </a:lnSpc>
              <a:defRPr/>
            </a:pPr>
            <a:r>
              <a:rPr lang="en-US" sz="2400"/>
              <a:t>Room for advisory?</a:t>
            </a:r>
          </a:p>
          <a:p>
            <a:pPr>
              <a:lnSpc>
                <a:spcPct val="90000"/>
              </a:lnSpc>
              <a:defRPr/>
            </a:pPr>
            <a:r>
              <a:rPr lang="en-US" sz="2400"/>
              <a:t>May help lunch schedule?</a:t>
            </a:r>
          </a:p>
          <a:p>
            <a:pPr>
              <a:lnSpc>
                <a:spcPct val="90000"/>
              </a:lnSpc>
              <a:defRPr/>
            </a:pPr>
            <a:r>
              <a:rPr lang="en-US" sz="2400"/>
              <a:t>Elective/resource teachers may be available for duty during lunch.</a:t>
            </a:r>
          </a:p>
          <a:p>
            <a:pPr>
              <a:lnSpc>
                <a:spcPct val="90000"/>
              </a:lnSpc>
              <a:defRPr/>
            </a:pPr>
            <a:endParaRPr lang="en-US" sz="2400"/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5025" y="1600200"/>
            <a:ext cx="4041775" cy="4916488"/>
          </a:xfrm>
        </p:spPr>
        <p:txBody>
          <a:bodyPr/>
          <a:lstStyle/>
          <a:p>
            <a:pPr algn="ctr">
              <a:lnSpc>
                <a:spcPct val="90000"/>
              </a:lnSpc>
              <a:buFont typeface="Monotype Sorts"/>
              <a:buNone/>
              <a:defRPr/>
            </a:pPr>
            <a:r>
              <a:rPr lang="en-US" sz="2400" b="1"/>
              <a:t>Cons</a:t>
            </a:r>
          </a:p>
          <a:p>
            <a:pPr>
              <a:lnSpc>
                <a:spcPct val="90000"/>
              </a:lnSpc>
              <a:defRPr/>
            </a:pPr>
            <a:r>
              <a:rPr lang="en-US" sz="2400"/>
              <a:t>Prevents grade level Encore classes from being scheduled in two blocks forcing one grade level into Block I planning</a:t>
            </a:r>
          </a:p>
          <a:p>
            <a:pPr>
              <a:lnSpc>
                <a:spcPct val="90000"/>
              </a:lnSpc>
              <a:defRPr/>
            </a:pPr>
            <a:r>
              <a:rPr lang="en-US" sz="2400"/>
              <a:t>Period (@36 m) and blocks (@ 76m) are shortened.</a:t>
            </a:r>
          </a:p>
          <a:p>
            <a:pPr>
              <a:lnSpc>
                <a:spcPct val="90000"/>
              </a:lnSpc>
              <a:defRPr/>
            </a:pPr>
            <a:r>
              <a:rPr lang="en-US" sz="2400"/>
              <a:t>Room for advisory?</a:t>
            </a:r>
          </a:p>
          <a:p>
            <a:pPr>
              <a:lnSpc>
                <a:spcPct val="90000"/>
              </a:lnSpc>
              <a:defRPr/>
            </a:pPr>
            <a:r>
              <a:rPr lang="en-US" sz="2400"/>
              <a:t>May make lunch schedule more difficult?</a:t>
            </a:r>
          </a:p>
          <a:p>
            <a:pPr>
              <a:lnSpc>
                <a:spcPct val="90000"/>
              </a:lnSpc>
              <a:buFont typeface="Monotype Sorts"/>
              <a:buNone/>
              <a:defRPr/>
            </a:pPr>
            <a:endParaRPr lang="en-US" sz="2400"/>
          </a:p>
          <a:p>
            <a:pPr>
              <a:lnSpc>
                <a:spcPct val="90000"/>
              </a:lnSpc>
              <a:defRPr/>
            </a:pPr>
            <a:endParaRPr lang="en-US" sz="2400"/>
          </a:p>
          <a:p>
            <a:pPr>
              <a:lnSpc>
                <a:spcPct val="90000"/>
              </a:lnSpc>
              <a:defRPr/>
            </a:pPr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5" name="Rectangle 3"/>
          <p:cNvSpPr>
            <a:spLocks noGrp="1" noChangeArrowheads="1"/>
          </p:cNvSpPr>
          <p:nvPr>
            <p:ph idx="1"/>
          </p:nvPr>
        </p:nvSpPr>
        <p:spPr>
          <a:xfrm>
            <a:off x="1781175" y="1531938"/>
            <a:ext cx="6591300" cy="4806950"/>
          </a:xfrm>
        </p:spPr>
        <p:txBody>
          <a:bodyPr rtlCol="0"/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Where should the time come from to create the I/E period?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How many periods should be scheduled?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Where in the schedule should the I/E period be placed?</a:t>
            </a:r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I/E Scheduling Issues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4">
            <a:alphaModFix amt="0"/>
            <a:duotone>
              <a:schemeClr val="bg2">
                <a:tint val="80000"/>
                <a:satMod val="300000"/>
                <a:lumMod val="110000"/>
              </a:schemeClr>
              <a:schemeClr val="bg2">
                <a:shade val="50000"/>
                <a:satMod val="130000"/>
                <a:lumMod val="11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/>
          </p:cNvGraphicFramePr>
          <p:nvPr/>
        </p:nvGraphicFramePr>
        <p:xfrm>
          <a:off x="674688" y="1184275"/>
          <a:ext cx="7858125" cy="4632325"/>
        </p:xfrm>
        <a:graphic>
          <a:graphicData uri="http://schemas.openxmlformats.org/presentationml/2006/ole">
            <p:oleObj spid="_x0000_s6146" name="Worksheet" r:id="rId5" imgW="10287000" imgH="5651500" progId="Excel.Sheet.8">
              <p:embed/>
            </p:oleObj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D1C91-01D6-4CC1-BB50-CCCF1BB48B24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Three Grade Level </a:t>
            </a:r>
            <a:r>
              <a:rPr lang="en-US" sz="4000" dirty="0" smtClean="0"/>
              <a:t>I/E </a:t>
            </a:r>
            <a:r>
              <a:rPr lang="en-US" sz="4000" dirty="0"/>
              <a:t>Periods Built Around Late </a:t>
            </a:r>
            <a:r>
              <a:rPr lang="en-US" sz="4000" dirty="0" smtClean="0"/>
              <a:t>Lunch</a:t>
            </a:r>
            <a:endParaRPr lang="en-US" sz="4000" dirty="0"/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4975" y="1600200"/>
            <a:ext cx="3976688" cy="4930775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  <a:buFont typeface="Monotype Sorts"/>
              <a:buNone/>
              <a:defRPr/>
            </a:pPr>
            <a:r>
              <a:rPr lang="en-US" sz="2400" b="1"/>
              <a:t>Pros</a:t>
            </a:r>
            <a:endParaRPr lang="en-US" sz="2400"/>
          </a:p>
          <a:p>
            <a:pPr>
              <a:lnSpc>
                <a:spcPct val="90000"/>
              </a:lnSpc>
              <a:defRPr/>
            </a:pPr>
            <a:r>
              <a:rPr lang="en-US" sz="2400"/>
              <a:t>Personnel who work with all three grade levels (SPED, ESL, Elective, Reading, etc.) may work with each grade level separately in 3 different periods.</a:t>
            </a:r>
          </a:p>
          <a:p>
            <a:pPr>
              <a:lnSpc>
                <a:spcPct val="90000"/>
              </a:lnSpc>
              <a:defRPr/>
            </a:pPr>
            <a:r>
              <a:rPr lang="en-US" sz="2400"/>
              <a:t>Room for advisory?</a:t>
            </a:r>
          </a:p>
          <a:p>
            <a:pPr>
              <a:lnSpc>
                <a:spcPct val="90000"/>
              </a:lnSpc>
              <a:defRPr/>
            </a:pPr>
            <a:r>
              <a:rPr lang="en-US" sz="2400"/>
              <a:t>May help lunch schedule?</a:t>
            </a:r>
          </a:p>
          <a:p>
            <a:pPr>
              <a:lnSpc>
                <a:spcPct val="90000"/>
              </a:lnSpc>
              <a:defRPr/>
            </a:pPr>
            <a:r>
              <a:rPr lang="en-US" sz="2400"/>
              <a:t>Elective/resource teachers may be available for duty during lunch.</a:t>
            </a:r>
          </a:p>
          <a:p>
            <a:pPr>
              <a:lnSpc>
                <a:spcPct val="90000"/>
              </a:lnSpc>
              <a:defRPr/>
            </a:pPr>
            <a:endParaRPr lang="en-US" sz="2400"/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5025" y="1600200"/>
            <a:ext cx="4041775" cy="4916488"/>
          </a:xfrm>
        </p:spPr>
        <p:txBody>
          <a:bodyPr/>
          <a:lstStyle/>
          <a:p>
            <a:pPr algn="ctr">
              <a:lnSpc>
                <a:spcPct val="90000"/>
              </a:lnSpc>
              <a:buFont typeface="Monotype Sorts"/>
              <a:buNone/>
              <a:defRPr/>
            </a:pPr>
            <a:r>
              <a:rPr lang="en-US" sz="2400" b="1"/>
              <a:t>Cons</a:t>
            </a:r>
          </a:p>
          <a:p>
            <a:pPr>
              <a:lnSpc>
                <a:spcPct val="90000"/>
              </a:lnSpc>
              <a:defRPr/>
            </a:pPr>
            <a:r>
              <a:rPr lang="en-US" sz="2400"/>
              <a:t>Prevents grade level Encore classes from being scheduled in two blocks forcing one grade level into Block I planning</a:t>
            </a:r>
          </a:p>
          <a:p>
            <a:pPr>
              <a:lnSpc>
                <a:spcPct val="90000"/>
              </a:lnSpc>
              <a:defRPr/>
            </a:pPr>
            <a:r>
              <a:rPr lang="en-US" sz="2400"/>
              <a:t>Period (@36 m) and blocks (@ 76m) are shortened.</a:t>
            </a:r>
          </a:p>
          <a:p>
            <a:pPr>
              <a:lnSpc>
                <a:spcPct val="90000"/>
              </a:lnSpc>
              <a:defRPr/>
            </a:pPr>
            <a:r>
              <a:rPr lang="en-US" sz="2400"/>
              <a:t>Room for advisory?</a:t>
            </a:r>
          </a:p>
          <a:p>
            <a:pPr>
              <a:lnSpc>
                <a:spcPct val="90000"/>
              </a:lnSpc>
              <a:defRPr/>
            </a:pPr>
            <a:r>
              <a:rPr lang="en-US" sz="2400"/>
              <a:t>May make lunch schedule more difficult?</a:t>
            </a:r>
          </a:p>
          <a:p>
            <a:pPr>
              <a:lnSpc>
                <a:spcPct val="90000"/>
              </a:lnSpc>
              <a:buFont typeface="Monotype Sorts"/>
              <a:buNone/>
              <a:defRPr/>
            </a:pPr>
            <a:endParaRPr lang="en-US" sz="2400"/>
          </a:p>
          <a:p>
            <a:pPr>
              <a:lnSpc>
                <a:spcPct val="90000"/>
              </a:lnSpc>
              <a:defRPr/>
            </a:pPr>
            <a:endParaRPr lang="en-US" sz="2400"/>
          </a:p>
          <a:p>
            <a:pPr>
              <a:lnSpc>
                <a:spcPct val="90000"/>
              </a:lnSpc>
              <a:defRPr/>
            </a:pPr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E6D14-4F70-47EF-82AC-6DA06A53150B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954088" y="342900"/>
            <a:ext cx="8175625" cy="11430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Other </a:t>
            </a:r>
            <a:r>
              <a:rPr lang="en-US" sz="4000" dirty="0" smtClean="0"/>
              <a:t>I/E </a:t>
            </a:r>
            <a:r>
              <a:rPr lang="en-US" sz="4000" dirty="0"/>
              <a:t>Period Placement Options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9688" y="1531938"/>
            <a:ext cx="7062787" cy="4806950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End of the day.</a:t>
            </a:r>
          </a:p>
          <a:p>
            <a:pPr>
              <a:defRPr/>
            </a:pPr>
            <a:r>
              <a:rPr lang="en-US" sz="2400" dirty="0"/>
              <a:t>Before last block (after the lunch blocks).</a:t>
            </a:r>
          </a:p>
          <a:p>
            <a:pPr>
              <a:defRPr/>
            </a:pPr>
            <a:r>
              <a:rPr lang="en-US" sz="2400" dirty="0"/>
              <a:t>2 or 3 periods built around last block.</a:t>
            </a:r>
          </a:p>
          <a:p>
            <a:pPr>
              <a:defRPr/>
            </a:pPr>
            <a:r>
              <a:rPr lang="en-US" sz="2400" dirty="0"/>
              <a:t>After second block before the lunch periods.</a:t>
            </a:r>
          </a:p>
          <a:p>
            <a:pPr>
              <a:defRPr/>
            </a:pPr>
            <a:r>
              <a:rPr lang="en-US" sz="2400" dirty="0"/>
              <a:t>Others?</a:t>
            </a:r>
          </a:p>
          <a:p>
            <a:pPr>
              <a:buFont typeface="Monotype Sorts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66738" y="638175"/>
            <a:ext cx="7951787" cy="1143000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423E26"/>
                </a:solidFill>
              </a:rPr>
              <a:t>Kate Collins Plan For Intervention/Enrichment Period</a:t>
            </a:r>
          </a:p>
        </p:txBody>
      </p:sp>
      <p:sp>
        <p:nvSpPr>
          <p:cNvPr id="46083" name="AutoShape 3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3429000" y="2743200"/>
            <a:ext cx="2743200" cy="2057400"/>
          </a:xfrm>
          <a:prstGeom prst="actionButtonForwardNex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Two Basic Approaches  to I/E Organization in Middle Schools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2400" b="1" dirty="0" smtClean="0"/>
              <a:t>Team/Grade Level </a:t>
            </a:r>
          </a:p>
          <a:p>
            <a:pPr algn="ctr">
              <a:buNone/>
            </a:pPr>
            <a:r>
              <a:rPr lang="en-US" sz="2400" b="1" dirty="0" smtClean="0"/>
              <a:t>Data Grouping</a:t>
            </a:r>
          </a:p>
          <a:p>
            <a:r>
              <a:rPr lang="en-US" dirty="0" smtClean="0"/>
              <a:t>Based upon formative assessment data students are assigned to intervention or enrichment activities.</a:t>
            </a:r>
            <a:endParaRPr lang="en-US" dirty="0" smtClean="0"/>
          </a:p>
          <a:p>
            <a:r>
              <a:rPr lang="en-US" dirty="0" smtClean="0"/>
              <a:t>Some teachers provide enrichment activities to Tier 1 and 2 students.</a:t>
            </a:r>
          </a:p>
          <a:p>
            <a:r>
              <a:rPr lang="en-US" dirty="0" smtClean="0"/>
              <a:t>Other teachers pull Tier 2 students on an occasional basis from enrichment activities.</a:t>
            </a:r>
          </a:p>
          <a:p>
            <a:r>
              <a:rPr lang="en-US" dirty="0" smtClean="0"/>
              <a:t>Clinical </a:t>
            </a:r>
            <a:r>
              <a:rPr lang="en-US" dirty="0" smtClean="0"/>
              <a:t>specialists pull-out (or push-in) and provide Tier 3 (intense, longer-term) interventions.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2400" b="1" dirty="0" smtClean="0">
                <a:latin typeface="+mn-lt"/>
              </a:rPr>
              <a:t>Teacher Selection</a:t>
            </a:r>
            <a:endParaRPr lang="en-US" sz="2400" b="1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Teachers select students who need intervention activities through a </a:t>
            </a:r>
            <a:r>
              <a:rPr lang="en-US" dirty="0" smtClean="0">
                <a:latin typeface="+mn-lt"/>
              </a:rPr>
              <a:t>web-based </a:t>
            </a:r>
            <a:r>
              <a:rPr lang="en-US" dirty="0" smtClean="0">
                <a:latin typeface="+mn-lt"/>
              </a:rPr>
              <a:t>management system. Different subjects are given priority </a:t>
            </a:r>
            <a:r>
              <a:rPr lang="en-US" dirty="0" smtClean="0">
                <a:latin typeface="+mn-lt"/>
              </a:rPr>
              <a:t>during different selection windows.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Non-selected </a:t>
            </a:r>
            <a:r>
              <a:rPr lang="en-US" dirty="0" smtClean="0">
                <a:latin typeface="+mn-lt"/>
              </a:rPr>
              <a:t>students are assigned (or possibly may chose) enrichment activities.</a:t>
            </a:r>
          </a:p>
          <a:p>
            <a:r>
              <a:rPr lang="en-US" dirty="0" smtClean="0">
                <a:latin typeface="+mn-lt"/>
              </a:rPr>
              <a:t>See for example: </a:t>
            </a:r>
            <a:r>
              <a:rPr lang="en-US" dirty="0" smtClean="0">
                <a:latin typeface="+mn-lt"/>
                <a:hlinkClick r:id="rId3"/>
              </a:rPr>
              <a:t>www.aaaselect.com</a:t>
            </a:r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8146" name="Group 2"/>
          <p:cNvGraphicFramePr>
            <a:graphicFrameLocks noGrp="1"/>
          </p:cNvGraphicFramePr>
          <p:nvPr/>
        </p:nvGraphicFramePr>
        <p:xfrm>
          <a:off x="1524000" y="1371600"/>
          <a:ext cx="6096000" cy="4903790"/>
        </p:xfrm>
        <a:graphic>
          <a:graphicData uri="http://schemas.openxmlformats.org/drawingml/2006/table">
            <a:tbl>
              <a:tblPr/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846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36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Block 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(90)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2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Block 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(90)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Block 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(82)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5 and Lunch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5 and Lunch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5 and Lunch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5 and Lunch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5 and Lunch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5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Block 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(90)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59" name="Text Box 46"/>
          <p:cNvSpPr txBox="1">
            <a:spLocks noChangeArrowheads="1"/>
          </p:cNvSpPr>
          <p:nvPr/>
        </p:nvSpPr>
        <p:spPr bwMode="auto">
          <a:xfrm>
            <a:off x="617538" y="428625"/>
            <a:ext cx="8101012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cap="small" dirty="0">
                <a:solidFill>
                  <a:schemeClr val="tx2"/>
                </a:solidFill>
                <a:latin typeface="Perpetua" pitchFamily="18" charset="0"/>
              </a:rPr>
              <a:t>7 A/B with  Intervention/Enrichment Period</a:t>
            </a:r>
          </a:p>
        </p:txBody>
      </p:sp>
      <p:sp>
        <p:nvSpPr>
          <p:cNvPr id="47151" name="Line 47"/>
          <p:cNvSpPr>
            <a:spLocks noChangeShapeType="1"/>
          </p:cNvSpPr>
          <p:nvPr/>
        </p:nvSpPr>
        <p:spPr bwMode="auto">
          <a:xfrm>
            <a:off x="1524000" y="3200400"/>
            <a:ext cx="6096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7152" name="Text Box 48"/>
          <p:cNvSpPr txBox="1">
            <a:spLocks noChangeArrowheads="1"/>
          </p:cNvSpPr>
          <p:nvPr/>
        </p:nvSpPr>
        <p:spPr bwMode="auto">
          <a:xfrm>
            <a:off x="1752600" y="3184525"/>
            <a:ext cx="604838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2"/>
                </a:solidFill>
                <a:latin typeface="Calibri" pitchFamily="34" charset="0"/>
              </a:rPr>
              <a:t>(30)</a:t>
            </a:r>
          </a:p>
        </p:txBody>
      </p:sp>
      <p:sp>
        <p:nvSpPr>
          <p:cNvPr id="47153" name="Text Box 49"/>
          <p:cNvSpPr txBox="1">
            <a:spLocks noChangeArrowheads="1"/>
          </p:cNvSpPr>
          <p:nvPr/>
        </p:nvSpPr>
        <p:spPr bwMode="auto">
          <a:xfrm>
            <a:off x="3097213" y="3227388"/>
            <a:ext cx="4000500" cy="339725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Calibri" pitchFamily="34" charset="0"/>
              </a:rPr>
              <a:t>School-wide Intervention/Enrichment Period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357188"/>
            <a:ext cx="8343900" cy="568325"/>
          </a:xfrm>
        </p:spPr>
        <p:txBody>
          <a:bodyPr/>
          <a:lstStyle/>
          <a:p>
            <a:pPr>
              <a:defRPr/>
            </a:pPr>
            <a:r>
              <a:rPr lang="en-US" sz="2500" dirty="0" smtClean="0"/>
              <a:t>The 8 A/B Schedule with and Intervention/Enrichment Block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1238250" y="5135563"/>
            <a:ext cx="1835150" cy="8016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>
                <a:solidFill>
                  <a:schemeClr val="bg2"/>
                </a:solidFill>
                <a:latin typeface="Calibri" pitchFamily="34" charset="0"/>
              </a:rPr>
              <a:t>Block IV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238250" y="4333875"/>
            <a:ext cx="1835150" cy="801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>
                <a:solidFill>
                  <a:schemeClr val="bg2"/>
                </a:solidFill>
                <a:latin typeface="Calibri" pitchFamily="34" charset="0"/>
              </a:rPr>
              <a:t>Block III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1238250" y="3533775"/>
            <a:ext cx="1835150" cy="8001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>
                <a:solidFill>
                  <a:schemeClr val="bg2"/>
                </a:solidFill>
                <a:latin typeface="Calibri" pitchFamily="34" charset="0"/>
              </a:rPr>
              <a:t>Block II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1238250" y="2732088"/>
            <a:ext cx="1835150" cy="8016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>
                <a:solidFill>
                  <a:schemeClr val="bg2"/>
                </a:solidFill>
                <a:latin typeface="Calibri" pitchFamily="34" charset="0"/>
              </a:rPr>
              <a:t>Block I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1238250" y="1778000"/>
            <a:ext cx="1835150" cy="801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endParaRPr lang="en-US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5565775" y="4922838"/>
            <a:ext cx="2740025" cy="8016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 sz="2400" b="1">
                <a:solidFill>
                  <a:schemeClr val="bg2"/>
                </a:solidFill>
                <a:latin typeface="Calibri" pitchFamily="34" charset="0"/>
              </a:rPr>
              <a:t>Intervention/  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 sz="2400" b="1">
                <a:solidFill>
                  <a:schemeClr val="bg2"/>
                </a:solidFill>
                <a:latin typeface="Calibri" pitchFamily="34" charset="0"/>
              </a:rPr>
              <a:t>Enrichment</a:t>
            </a: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3073400" y="5135563"/>
            <a:ext cx="2578100" cy="8016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>
                <a:solidFill>
                  <a:schemeClr val="bg2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5651500" y="4333875"/>
            <a:ext cx="2578100" cy="801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>
                <a:solidFill>
                  <a:schemeClr val="bg2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3073400" y="4333875"/>
            <a:ext cx="2578100" cy="801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>
                <a:solidFill>
                  <a:schemeClr val="bg2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5651500" y="1949450"/>
            <a:ext cx="2578100" cy="801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>
                <a:solidFill>
                  <a:schemeClr val="bg2"/>
                </a:solidFill>
                <a:latin typeface="Calibri" pitchFamily="34" charset="0"/>
              </a:rPr>
              <a:t>Day 2</a:t>
            </a:r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3073400" y="1930400"/>
            <a:ext cx="2578100" cy="801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>
                <a:solidFill>
                  <a:schemeClr val="bg2"/>
                </a:solidFill>
                <a:latin typeface="Calibri" pitchFamily="34" charset="0"/>
              </a:rPr>
              <a:t>Day 1</a:t>
            </a:r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auto">
          <a:xfrm>
            <a:off x="1238250" y="1778000"/>
            <a:ext cx="6991350" cy="0"/>
          </a:xfrm>
          <a:prstGeom prst="line">
            <a:avLst/>
          </a:prstGeom>
          <a:noFill/>
          <a:ln w="28575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>
            <a:off x="1238250" y="2579688"/>
            <a:ext cx="69913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8144" name="Line 16"/>
          <p:cNvSpPr>
            <a:spLocks noChangeShapeType="1"/>
          </p:cNvSpPr>
          <p:nvPr/>
        </p:nvSpPr>
        <p:spPr bwMode="auto">
          <a:xfrm>
            <a:off x="1219200" y="3390900"/>
            <a:ext cx="69913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8145" name="Line 17"/>
          <p:cNvSpPr>
            <a:spLocks noChangeShapeType="1"/>
          </p:cNvSpPr>
          <p:nvPr/>
        </p:nvSpPr>
        <p:spPr bwMode="auto">
          <a:xfrm>
            <a:off x="1219200" y="4152900"/>
            <a:ext cx="69913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8146" name="Line 18"/>
          <p:cNvSpPr>
            <a:spLocks noChangeShapeType="1"/>
          </p:cNvSpPr>
          <p:nvPr/>
        </p:nvSpPr>
        <p:spPr bwMode="auto">
          <a:xfrm>
            <a:off x="1238250" y="4983163"/>
            <a:ext cx="69913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8147" name="Line 19"/>
          <p:cNvSpPr>
            <a:spLocks noChangeShapeType="1"/>
          </p:cNvSpPr>
          <p:nvPr/>
        </p:nvSpPr>
        <p:spPr bwMode="auto">
          <a:xfrm>
            <a:off x="1238250" y="5784850"/>
            <a:ext cx="6991350" cy="0"/>
          </a:xfrm>
          <a:prstGeom prst="line">
            <a:avLst/>
          </a:prstGeom>
          <a:noFill/>
          <a:ln w="28575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8148" name="Line 20"/>
          <p:cNvSpPr>
            <a:spLocks noChangeShapeType="1"/>
          </p:cNvSpPr>
          <p:nvPr/>
        </p:nvSpPr>
        <p:spPr bwMode="auto">
          <a:xfrm>
            <a:off x="1238250" y="1778000"/>
            <a:ext cx="0" cy="4006850"/>
          </a:xfrm>
          <a:prstGeom prst="line">
            <a:avLst/>
          </a:prstGeom>
          <a:noFill/>
          <a:ln w="28575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8149" name="Line 21"/>
          <p:cNvSpPr>
            <a:spLocks noChangeShapeType="1"/>
          </p:cNvSpPr>
          <p:nvPr/>
        </p:nvSpPr>
        <p:spPr bwMode="auto">
          <a:xfrm>
            <a:off x="8229600" y="1778000"/>
            <a:ext cx="0" cy="4006850"/>
          </a:xfrm>
          <a:prstGeom prst="line">
            <a:avLst/>
          </a:prstGeom>
          <a:noFill/>
          <a:ln w="28575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8150" name="Line 22"/>
          <p:cNvSpPr>
            <a:spLocks noChangeShapeType="1"/>
          </p:cNvSpPr>
          <p:nvPr/>
        </p:nvSpPr>
        <p:spPr bwMode="auto">
          <a:xfrm>
            <a:off x="3073400" y="1778000"/>
            <a:ext cx="0" cy="40068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8151" name="Rectangle 23"/>
          <p:cNvSpPr>
            <a:spLocks noChangeArrowheads="1"/>
          </p:cNvSpPr>
          <p:nvPr/>
        </p:nvSpPr>
        <p:spPr bwMode="auto">
          <a:xfrm>
            <a:off x="3124200" y="2705100"/>
            <a:ext cx="2578100" cy="801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>
                <a:solidFill>
                  <a:schemeClr val="bg2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48152" name="Rectangle 24"/>
          <p:cNvSpPr>
            <a:spLocks noChangeArrowheads="1"/>
          </p:cNvSpPr>
          <p:nvPr/>
        </p:nvSpPr>
        <p:spPr bwMode="auto">
          <a:xfrm>
            <a:off x="5702300" y="2695575"/>
            <a:ext cx="2578100" cy="801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>
                <a:solidFill>
                  <a:schemeClr val="bg2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48153" name="Rectangle 25"/>
          <p:cNvSpPr>
            <a:spLocks noChangeArrowheads="1"/>
          </p:cNvSpPr>
          <p:nvPr/>
        </p:nvSpPr>
        <p:spPr bwMode="auto">
          <a:xfrm>
            <a:off x="3136900" y="3503613"/>
            <a:ext cx="2578100" cy="8016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>
                <a:solidFill>
                  <a:schemeClr val="bg2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48154" name="Rectangle 26"/>
          <p:cNvSpPr>
            <a:spLocks noChangeArrowheads="1"/>
          </p:cNvSpPr>
          <p:nvPr/>
        </p:nvSpPr>
        <p:spPr bwMode="auto">
          <a:xfrm>
            <a:off x="5651500" y="3543300"/>
            <a:ext cx="2578100" cy="801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5000"/>
              <a:buFont typeface="Monotype Sorts"/>
              <a:buNone/>
            </a:pPr>
            <a:r>
              <a:rPr lang="en-US">
                <a:solidFill>
                  <a:schemeClr val="bg2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48155" name="Line 27"/>
          <p:cNvSpPr>
            <a:spLocks noChangeShapeType="1"/>
          </p:cNvSpPr>
          <p:nvPr/>
        </p:nvSpPr>
        <p:spPr bwMode="auto">
          <a:xfrm>
            <a:off x="5638800" y="1790700"/>
            <a:ext cx="0" cy="403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98525" y="1676400"/>
          <a:ext cx="3078787" cy="4064000"/>
        </p:xfrm>
        <a:graphic>
          <a:graphicData uri="http://schemas.openxmlformats.org/drawingml/2006/table">
            <a:tbl>
              <a:tblPr/>
              <a:tblGrid>
                <a:gridCol w="1169939"/>
                <a:gridCol w="923636"/>
                <a:gridCol w="985212"/>
              </a:tblGrid>
              <a:tr h="24630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TIME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61576" marR="61576" marT="30788" marB="30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2"/>
                          </a:solidFill>
                        </a:rPr>
                        <a:t>A</a:t>
                      </a:r>
                      <a:endParaRPr lang="en-US" sz="1200">
                        <a:solidFill>
                          <a:schemeClr val="bg2"/>
                        </a:solidFill>
                      </a:endParaRPr>
                    </a:p>
                  </a:txBody>
                  <a:tcPr marL="61576" marR="61576" marT="30788" marB="30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2"/>
                          </a:solidFill>
                        </a:rPr>
                        <a:t>B</a:t>
                      </a:r>
                      <a:endParaRPr lang="en-US" sz="1200">
                        <a:solidFill>
                          <a:schemeClr val="bg2"/>
                        </a:solidFill>
                      </a:endParaRPr>
                    </a:p>
                  </a:txBody>
                  <a:tcPr marL="61576" marR="61576" marT="30788" marB="30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30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7:20-9:08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61576" marR="61576" marT="30788" marB="30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2"/>
                          </a:solidFill>
                        </a:rPr>
                        <a:t>Period 1</a:t>
                      </a:r>
                      <a:endParaRPr lang="en-US" sz="1200">
                        <a:solidFill>
                          <a:schemeClr val="bg2"/>
                        </a:solidFill>
                      </a:endParaRPr>
                    </a:p>
                  </a:txBody>
                  <a:tcPr marL="61576" marR="61576" marT="30788" marB="30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2"/>
                          </a:solidFill>
                        </a:rPr>
                        <a:t>Period 2</a:t>
                      </a:r>
                      <a:endParaRPr lang="en-US" sz="1200">
                        <a:solidFill>
                          <a:schemeClr val="bg2"/>
                        </a:solidFill>
                      </a:endParaRPr>
                    </a:p>
                  </a:txBody>
                  <a:tcPr marL="61576" marR="61576" marT="30788" marB="30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303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2"/>
                          </a:solidFill>
                        </a:rPr>
                        <a:t>9:16-10:54</a:t>
                      </a:r>
                      <a:endParaRPr lang="en-US" sz="1200">
                        <a:solidFill>
                          <a:schemeClr val="bg2"/>
                        </a:solidFill>
                      </a:endParaRPr>
                    </a:p>
                  </a:txBody>
                  <a:tcPr marL="61576" marR="61576" marT="30788" marB="30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Period 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61576" marR="61576" marT="30788" marB="30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2"/>
                          </a:solidFill>
                        </a:rPr>
                        <a:t>Period 4</a:t>
                      </a:r>
                      <a:endParaRPr lang="en-US" sz="1200">
                        <a:solidFill>
                          <a:schemeClr val="bg2"/>
                        </a:solidFill>
                      </a:endParaRPr>
                    </a:p>
                  </a:txBody>
                  <a:tcPr marL="61576" marR="61576" marT="30788" marB="30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30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11:02-1:02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61576" marR="61576" marT="30788" marB="307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Period 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61576" marR="61576" marT="30788" marB="307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2"/>
                          </a:solidFill>
                        </a:rPr>
                        <a:t>Period 6</a:t>
                      </a:r>
                      <a:endParaRPr lang="en-US" sz="1200">
                        <a:solidFill>
                          <a:schemeClr val="bg2"/>
                        </a:solidFill>
                      </a:endParaRPr>
                    </a:p>
                  </a:txBody>
                  <a:tcPr marL="61576" marR="61576" marT="30788" marB="307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2485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A Lunch</a:t>
                      </a:r>
                      <a:br>
                        <a:rPr lang="en-US" sz="1200" b="1" dirty="0">
                          <a:solidFill>
                            <a:schemeClr val="bg2"/>
                          </a:solidFill>
                        </a:rPr>
                      </a:b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Lunch 11:02-11:32</a:t>
                      </a:r>
                      <a:br>
                        <a:rPr lang="en-US" sz="1200" dirty="0">
                          <a:solidFill>
                            <a:schemeClr val="bg2"/>
                          </a:solidFill>
                        </a:rPr>
                      </a:b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Class 11:37-1:02</a:t>
                      </a:r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/>
                      </a:r>
                      <a:br>
                        <a:rPr lang="en-US" sz="1200" b="1" dirty="0">
                          <a:solidFill>
                            <a:schemeClr val="bg2"/>
                          </a:solidFill>
                        </a:rPr>
                      </a:br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/>
                      </a:r>
                      <a:br>
                        <a:rPr lang="en-US" sz="1200" b="1" dirty="0">
                          <a:solidFill>
                            <a:schemeClr val="bg2"/>
                          </a:solidFill>
                        </a:rPr>
                      </a:br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B Lunch</a:t>
                      </a:r>
                      <a:br>
                        <a:rPr lang="en-US" sz="1200" b="1" dirty="0">
                          <a:solidFill>
                            <a:schemeClr val="bg2"/>
                          </a:solidFill>
                        </a:rPr>
                      </a:b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Class 11:02–11:32</a:t>
                      </a:r>
                      <a:br>
                        <a:rPr lang="en-US" sz="1200" dirty="0">
                          <a:solidFill>
                            <a:schemeClr val="bg2"/>
                          </a:solidFill>
                        </a:rPr>
                      </a:b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Lunch 11:32–12:02</a:t>
                      </a:r>
                      <a:br>
                        <a:rPr lang="en-US" sz="1200" dirty="0">
                          <a:solidFill>
                            <a:schemeClr val="bg2"/>
                          </a:solidFill>
                        </a:rPr>
                      </a:b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Class 12:07-1:02</a:t>
                      </a:r>
                    </a:p>
                    <a:p>
                      <a:pPr algn="ctr"/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C Lunch</a:t>
                      </a:r>
                      <a:br>
                        <a:rPr lang="en-US" sz="1200" b="1" dirty="0">
                          <a:solidFill>
                            <a:schemeClr val="bg2"/>
                          </a:solidFill>
                        </a:rPr>
                      </a:b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Class 11:02–12:02</a:t>
                      </a:r>
                      <a:br>
                        <a:rPr lang="en-US" sz="1200" dirty="0">
                          <a:solidFill>
                            <a:schemeClr val="bg2"/>
                          </a:solidFill>
                        </a:rPr>
                      </a:b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Lunch 12:02–12:32</a:t>
                      </a:r>
                      <a:br>
                        <a:rPr lang="en-US" sz="1200" dirty="0">
                          <a:solidFill>
                            <a:schemeClr val="bg2"/>
                          </a:solidFill>
                        </a:rPr>
                      </a:b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Class 12:37–1:02</a:t>
                      </a:r>
                    </a:p>
                    <a:p>
                      <a:pPr algn="ctr"/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D Lunch</a:t>
                      </a:r>
                      <a:br>
                        <a:rPr lang="en-US" sz="1200" b="1" dirty="0">
                          <a:solidFill>
                            <a:schemeClr val="bg2"/>
                          </a:solidFill>
                        </a:rPr>
                      </a:b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Class 11:02–12:32</a:t>
                      </a:r>
                      <a:br>
                        <a:rPr lang="en-US" sz="1200" dirty="0">
                          <a:solidFill>
                            <a:schemeClr val="bg2"/>
                          </a:solidFill>
                        </a:rPr>
                      </a:b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Lunch 12:32–1:02</a:t>
                      </a:r>
                    </a:p>
                  </a:txBody>
                  <a:tcPr marL="61576" marR="61576" marT="30788" marB="30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6303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2"/>
                          </a:solidFill>
                        </a:rPr>
                        <a:t>1:10-2:05</a:t>
                      </a:r>
                      <a:endParaRPr lang="en-US" sz="1200">
                        <a:solidFill>
                          <a:schemeClr val="bg2"/>
                        </a:solidFill>
                      </a:endParaRPr>
                    </a:p>
                  </a:txBody>
                  <a:tcPr marL="61576" marR="61576" marT="30788" marB="30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2"/>
                          </a:solidFill>
                        </a:rPr>
                        <a:t>Period 7</a:t>
                      </a:r>
                      <a:endParaRPr lang="en-US" sz="1200">
                        <a:solidFill>
                          <a:schemeClr val="bg2"/>
                        </a:solidFill>
                      </a:endParaRPr>
                    </a:p>
                  </a:txBody>
                  <a:tcPr marL="61576" marR="61576" marT="30788" marB="30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Period 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61576" marR="61576" marT="30788" marB="30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453063" y="1708150"/>
          <a:ext cx="2783561" cy="4077783"/>
        </p:xfrm>
        <a:graphic>
          <a:graphicData uri="http://schemas.openxmlformats.org/drawingml/2006/table">
            <a:tbl>
              <a:tblPr/>
              <a:tblGrid>
                <a:gridCol w="1057753"/>
                <a:gridCol w="835068"/>
                <a:gridCol w="890740"/>
              </a:tblGrid>
              <a:tr h="22268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2"/>
                          </a:solidFill>
                        </a:rPr>
                        <a:t>TIME</a:t>
                      </a:r>
                      <a:endParaRPr lang="en-US" sz="1100" dirty="0">
                        <a:solidFill>
                          <a:schemeClr val="bg2"/>
                        </a:solidFill>
                      </a:endParaRPr>
                    </a:p>
                  </a:txBody>
                  <a:tcPr marL="55671" marR="55671" marT="27836" marB="278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bg2"/>
                          </a:solidFill>
                        </a:rPr>
                        <a:t>A</a:t>
                      </a:r>
                      <a:endParaRPr lang="en-US" sz="1100">
                        <a:solidFill>
                          <a:schemeClr val="bg2"/>
                        </a:solidFill>
                      </a:endParaRPr>
                    </a:p>
                  </a:txBody>
                  <a:tcPr marL="55671" marR="55671" marT="27836" marB="278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bg2"/>
                          </a:solidFill>
                        </a:rPr>
                        <a:t>B</a:t>
                      </a:r>
                      <a:endParaRPr lang="en-US" sz="1100">
                        <a:solidFill>
                          <a:schemeClr val="bg2"/>
                        </a:solidFill>
                      </a:endParaRPr>
                    </a:p>
                  </a:txBody>
                  <a:tcPr marL="55671" marR="55671" marT="27836" marB="278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68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2"/>
                          </a:solidFill>
                        </a:rPr>
                        <a:t>7:20-8:44</a:t>
                      </a:r>
                      <a:endParaRPr lang="en-US" sz="1100" dirty="0">
                        <a:solidFill>
                          <a:schemeClr val="bg2"/>
                        </a:solidFill>
                      </a:endParaRPr>
                    </a:p>
                  </a:txBody>
                  <a:tcPr marL="55671" marR="55671" marT="27836" marB="278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bg2"/>
                          </a:solidFill>
                        </a:rPr>
                        <a:t>Period 1</a:t>
                      </a:r>
                      <a:endParaRPr lang="en-US" sz="1100">
                        <a:solidFill>
                          <a:schemeClr val="bg2"/>
                        </a:solidFill>
                      </a:endParaRPr>
                    </a:p>
                  </a:txBody>
                  <a:tcPr marL="55671" marR="55671" marT="27836" marB="278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bg2"/>
                          </a:solidFill>
                        </a:rPr>
                        <a:t>Period 2</a:t>
                      </a:r>
                      <a:endParaRPr lang="en-US" sz="1100">
                        <a:solidFill>
                          <a:schemeClr val="bg2"/>
                        </a:solidFill>
                      </a:endParaRPr>
                    </a:p>
                  </a:txBody>
                  <a:tcPr marL="55671" marR="55671" marT="27836" marB="278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969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2"/>
                          </a:solidFill>
                        </a:rPr>
                        <a:t>8:52-9:32</a:t>
                      </a:r>
                      <a:endParaRPr lang="en-US" sz="1100" dirty="0">
                        <a:solidFill>
                          <a:schemeClr val="bg2"/>
                        </a:solidFill>
                      </a:endParaRPr>
                    </a:p>
                  </a:txBody>
                  <a:tcPr marL="55671" marR="55671" marT="27836" marB="278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bg2"/>
                          </a:solidFill>
                        </a:rPr>
                        <a:t>Bulldog Block </a:t>
                      </a:r>
                      <a:endParaRPr lang="en-US" sz="1100">
                        <a:solidFill>
                          <a:schemeClr val="bg2"/>
                        </a:solidFill>
                      </a:endParaRPr>
                    </a:p>
                  </a:txBody>
                  <a:tcPr marL="55671" marR="55671" marT="27836" marB="278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bg2"/>
                          </a:solidFill>
                        </a:rPr>
                        <a:t>Bulldog Block </a:t>
                      </a:r>
                      <a:endParaRPr lang="en-US" sz="1100">
                        <a:solidFill>
                          <a:schemeClr val="bg2"/>
                        </a:solidFill>
                      </a:endParaRPr>
                    </a:p>
                  </a:txBody>
                  <a:tcPr marL="55671" marR="55671" marT="27836" marB="278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68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2"/>
                          </a:solidFill>
                        </a:rPr>
                        <a:t>9:40-10:54</a:t>
                      </a:r>
                      <a:endParaRPr lang="en-US" sz="1100" dirty="0">
                        <a:solidFill>
                          <a:schemeClr val="bg2"/>
                        </a:solidFill>
                      </a:endParaRPr>
                    </a:p>
                  </a:txBody>
                  <a:tcPr marL="55671" marR="55671" marT="27836" marB="278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bg2"/>
                          </a:solidFill>
                        </a:rPr>
                        <a:t>Period 3</a:t>
                      </a:r>
                      <a:endParaRPr lang="en-US" sz="1100">
                        <a:solidFill>
                          <a:schemeClr val="bg2"/>
                        </a:solidFill>
                      </a:endParaRPr>
                    </a:p>
                  </a:txBody>
                  <a:tcPr marL="55671" marR="55671" marT="27836" marB="278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bg2"/>
                          </a:solidFill>
                        </a:rPr>
                        <a:t>Period 4</a:t>
                      </a:r>
                      <a:endParaRPr lang="en-US" sz="1100">
                        <a:solidFill>
                          <a:schemeClr val="bg2"/>
                        </a:solidFill>
                      </a:endParaRPr>
                    </a:p>
                  </a:txBody>
                  <a:tcPr marL="55671" marR="55671" marT="27836" marB="278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68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2"/>
                          </a:solidFill>
                        </a:rPr>
                        <a:t>11:02-1:02</a:t>
                      </a:r>
                      <a:endParaRPr lang="en-US" sz="1100" dirty="0">
                        <a:solidFill>
                          <a:schemeClr val="bg2"/>
                        </a:solidFill>
                      </a:endParaRPr>
                    </a:p>
                  </a:txBody>
                  <a:tcPr marL="55671" marR="55671" marT="27836" marB="278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2"/>
                          </a:solidFill>
                        </a:rPr>
                        <a:t>Period 5</a:t>
                      </a:r>
                      <a:endParaRPr lang="en-US" sz="1100" dirty="0">
                        <a:solidFill>
                          <a:schemeClr val="bg2"/>
                        </a:solidFill>
                      </a:endParaRPr>
                    </a:p>
                  </a:txBody>
                  <a:tcPr marL="55671" marR="55671" marT="27836" marB="278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bg2"/>
                          </a:solidFill>
                        </a:rPr>
                        <a:t>Period 6</a:t>
                      </a:r>
                      <a:endParaRPr lang="en-US" sz="1100">
                        <a:solidFill>
                          <a:schemeClr val="bg2"/>
                        </a:solidFill>
                      </a:endParaRPr>
                    </a:p>
                  </a:txBody>
                  <a:tcPr marL="55671" marR="55671" marT="27836" marB="278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0877"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2"/>
                          </a:solidFill>
                        </a:rPr>
                        <a:t>A Lunch</a:t>
                      </a:r>
                      <a:br>
                        <a:rPr lang="en-US" sz="1100" b="1" dirty="0">
                          <a:solidFill>
                            <a:schemeClr val="bg2"/>
                          </a:solidFill>
                        </a:rPr>
                      </a:br>
                      <a:r>
                        <a:rPr lang="en-US" sz="1100" dirty="0">
                          <a:solidFill>
                            <a:schemeClr val="bg2"/>
                          </a:solidFill>
                        </a:rPr>
                        <a:t>Lunch 11:02-11:32</a:t>
                      </a:r>
                      <a:br>
                        <a:rPr lang="en-US" sz="1100" dirty="0">
                          <a:solidFill>
                            <a:schemeClr val="bg2"/>
                          </a:solidFill>
                        </a:rPr>
                      </a:br>
                      <a:r>
                        <a:rPr lang="en-US" sz="1100" dirty="0">
                          <a:solidFill>
                            <a:schemeClr val="bg2"/>
                          </a:solidFill>
                        </a:rPr>
                        <a:t>Class 11:37-1:02</a:t>
                      </a:r>
                      <a:r>
                        <a:rPr lang="en-US" sz="1100" b="1" dirty="0">
                          <a:solidFill>
                            <a:schemeClr val="bg2"/>
                          </a:solidFill>
                        </a:rPr>
                        <a:t/>
                      </a:r>
                      <a:br>
                        <a:rPr lang="en-US" sz="1100" b="1" dirty="0">
                          <a:solidFill>
                            <a:schemeClr val="bg2"/>
                          </a:solidFill>
                        </a:rPr>
                      </a:br>
                      <a:r>
                        <a:rPr lang="en-US" sz="1100" b="1" dirty="0">
                          <a:solidFill>
                            <a:schemeClr val="bg2"/>
                          </a:solidFill>
                        </a:rPr>
                        <a:t/>
                      </a:r>
                      <a:br>
                        <a:rPr lang="en-US" sz="1100" b="1" dirty="0">
                          <a:solidFill>
                            <a:schemeClr val="bg2"/>
                          </a:solidFill>
                        </a:rPr>
                      </a:br>
                      <a:r>
                        <a:rPr lang="en-US" sz="1100" b="1" dirty="0">
                          <a:solidFill>
                            <a:schemeClr val="bg2"/>
                          </a:solidFill>
                        </a:rPr>
                        <a:t>B Lunch</a:t>
                      </a:r>
                      <a:br>
                        <a:rPr lang="en-US" sz="1100" b="1" dirty="0">
                          <a:solidFill>
                            <a:schemeClr val="bg2"/>
                          </a:solidFill>
                        </a:rPr>
                      </a:br>
                      <a:r>
                        <a:rPr lang="en-US" sz="1100" dirty="0">
                          <a:solidFill>
                            <a:schemeClr val="bg2"/>
                          </a:solidFill>
                        </a:rPr>
                        <a:t>Class 11:02–11:32</a:t>
                      </a:r>
                      <a:br>
                        <a:rPr lang="en-US" sz="1100" dirty="0">
                          <a:solidFill>
                            <a:schemeClr val="bg2"/>
                          </a:solidFill>
                        </a:rPr>
                      </a:br>
                      <a:r>
                        <a:rPr lang="en-US" sz="1100" dirty="0">
                          <a:solidFill>
                            <a:schemeClr val="bg2"/>
                          </a:solidFill>
                        </a:rPr>
                        <a:t>Lunch 11:32–12:02</a:t>
                      </a:r>
                      <a:br>
                        <a:rPr lang="en-US" sz="1100" dirty="0">
                          <a:solidFill>
                            <a:schemeClr val="bg2"/>
                          </a:solidFill>
                        </a:rPr>
                      </a:br>
                      <a:r>
                        <a:rPr lang="en-US" sz="1100" dirty="0">
                          <a:solidFill>
                            <a:schemeClr val="bg2"/>
                          </a:solidFill>
                        </a:rPr>
                        <a:t>Class 12:07-1:02</a:t>
                      </a:r>
                    </a:p>
                    <a:p>
                      <a:pPr algn="ctr"/>
                      <a:r>
                        <a:rPr lang="en-US" sz="1100" b="1" dirty="0">
                          <a:solidFill>
                            <a:schemeClr val="bg2"/>
                          </a:solidFill>
                        </a:rPr>
                        <a:t>C Lunch</a:t>
                      </a:r>
                      <a:br>
                        <a:rPr lang="en-US" sz="1100" b="1" dirty="0">
                          <a:solidFill>
                            <a:schemeClr val="bg2"/>
                          </a:solidFill>
                        </a:rPr>
                      </a:br>
                      <a:r>
                        <a:rPr lang="en-US" sz="1100" dirty="0">
                          <a:solidFill>
                            <a:schemeClr val="bg2"/>
                          </a:solidFill>
                        </a:rPr>
                        <a:t>Class 11:02–12:02</a:t>
                      </a:r>
                      <a:br>
                        <a:rPr lang="en-US" sz="1100" dirty="0">
                          <a:solidFill>
                            <a:schemeClr val="bg2"/>
                          </a:solidFill>
                        </a:rPr>
                      </a:br>
                      <a:r>
                        <a:rPr lang="en-US" sz="1100" dirty="0">
                          <a:solidFill>
                            <a:schemeClr val="bg2"/>
                          </a:solidFill>
                        </a:rPr>
                        <a:t>Lunch 12:02–12:32</a:t>
                      </a:r>
                      <a:br>
                        <a:rPr lang="en-US" sz="1100" dirty="0">
                          <a:solidFill>
                            <a:schemeClr val="bg2"/>
                          </a:solidFill>
                        </a:rPr>
                      </a:br>
                      <a:r>
                        <a:rPr lang="en-US" sz="1100" dirty="0">
                          <a:solidFill>
                            <a:schemeClr val="bg2"/>
                          </a:solidFill>
                        </a:rPr>
                        <a:t>Class 12:37–1:02</a:t>
                      </a:r>
                    </a:p>
                    <a:p>
                      <a:pPr algn="ctr"/>
                      <a:r>
                        <a:rPr lang="en-US" sz="1100" b="1" dirty="0">
                          <a:solidFill>
                            <a:schemeClr val="bg2"/>
                          </a:solidFill>
                        </a:rPr>
                        <a:t>D Lunch</a:t>
                      </a:r>
                      <a:br>
                        <a:rPr lang="en-US" sz="1100" b="1" dirty="0">
                          <a:solidFill>
                            <a:schemeClr val="bg2"/>
                          </a:solidFill>
                        </a:rPr>
                      </a:br>
                      <a:r>
                        <a:rPr lang="en-US" sz="1100" dirty="0">
                          <a:solidFill>
                            <a:schemeClr val="bg2"/>
                          </a:solidFill>
                        </a:rPr>
                        <a:t>Class 11:02–12:32</a:t>
                      </a:r>
                      <a:br>
                        <a:rPr lang="en-US" sz="1100" dirty="0">
                          <a:solidFill>
                            <a:schemeClr val="bg2"/>
                          </a:solidFill>
                        </a:rPr>
                      </a:br>
                      <a:r>
                        <a:rPr lang="en-US" sz="1100" dirty="0">
                          <a:solidFill>
                            <a:schemeClr val="bg2"/>
                          </a:solidFill>
                        </a:rPr>
                        <a:t>Lunch 12:32–1:02</a:t>
                      </a:r>
                    </a:p>
                  </a:txBody>
                  <a:tcPr marL="55671" marR="55671" marT="27836" marB="278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268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2"/>
                          </a:solidFill>
                        </a:rPr>
                        <a:t>1:10-2:05</a:t>
                      </a:r>
                      <a:endParaRPr lang="en-US" sz="1100" dirty="0">
                        <a:solidFill>
                          <a:schemeClr val="bg2"/>
                        </a:solidFill>
                      </a:endParaRPr>
                    </a:p>
                  </a:txBody>
                  <a:tcPr marL="55671" marR="55671" marT="27836" marB="278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bg2"/>
                          </a:solidFill>
                        </a:rPr>
                        <a:t>Period 7</a:t>
                      </a:r>
                      <a:endParaRPr lang="en-US" sz="1100">
                        <a:solidFill>
                          <a:schemeClr val="bg2"/>
                        </a:solidFill>
                      </a:endParaRPr>
                    </a:p>
                  </a:txBody>
                  <a:tcPr marL="55671" marR="55671" marT="27836" marB="278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2"/>
                          </a:solidFill>
                        </a:rPr>
                        <a:t>Period 7</a:t>
                      </a:r>
                      <a:endParaRPr lang="en-US" sz="1100" dirty="0">
                        <a:solidFill>
                          <a:schemeClr val="bg2"/>
                        </a:solidFill>
                      </a:endParaRPr>
                    </a:p>
                  </a:txBody>
                  <a:tcPr marL="55671" marR="55671" marT="27836" marB="278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74119" name="Rectangle 1"/>
          <p:cNvSpPr>
            <a:spLocks noChangeArrowheads="1"/>
          </p:cNvSpPr>
          <p:nvPr/>
        </p:nvSpPr>
        <p:spPr bwMode="auto">
          <a:xfrm>
            <a:off x="4851400" y="927100"/>
            <a:ext cx="3975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1">
                <a:solidFill>
                  <a:schemeClr val="bg2"/>
                </a:solidFill>
                <a:latin typeface="Verdana" charset="0"/>
                <a:ea typeface="Arial" charset="0"/>
                <a:cs typeface="Arial" charset="0"/>
              </a:rPr>
              <a:t>2009-10 Bulldog Block Schedule</a:t>
            </a:r>
            <a:br>
              <a:rPr lang="en-US" sz="1600" b="1">
                <a:solidFill>
                  <a:schemeClr val="bg2"/>
                </a:solidFill>
                <a:latin typeface="Verdana" charset="0"/>
                <a:ea typeface="Arial" charset="0"/>
                <a:cs typeface="Arial" charset="0"/>
              </a:rPr>
            </a:br>
            <a:r>
              <a:rPr lang="en-US" sz="1600" b="1">
                <a:solidFill>
                  <a:schemeClr val="bg2"/>
                </a:solidFill>
                <a:latin typeface="Verdana" charset="0"/>
                <a:ea typeface="Arial" charset="0"/>
                <a:cs typeface="Arial" charset="0"/>
              </a:rPr>
              <a:t>(Tuesday &amp; Friday)</a:t>
            </a:r>
            <a:endParaRPr lang="en-US" sz="1600" b="1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4120" name="Rectangle 5"/>
          <p:cNvSpPr>
            <a:spLocks noChangeArrowheads="1"/>
          </p:cNvSpPr>
          <p:nvPr/>
        </p:nvSpPr>
        <p:spPr bwMode="auto">
          <a:xfrm>
            <a:off x="304800" y="901700"/>
            <a:ext cx="424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1">
                <a:solidFill>
                  <a:schemeClr val="bg2"/>
                </a:solidFill>
                <a:latin typeface="Verdana" charset="0"/>
              </a:rPr>
              <a:t>2009-10 Regular Bell Schedule</a:t>
            </a:r>
            <a:br>
              <a:rPr lang="en-US" sz="1600" b="1">
                <a:solidFill>
                  <a:schemeClr val="bg2"/>
                </a:solidFill>
                <a:latin typeface="Verdana" charset="0"/>
              </a:rPr>
            </a:br>
            <a:r>
              <a:rPr lang="en-US" sz="1600" b="1">
                <a:solidFill>
                  <a:schemeClr val="bg2"/>
                </a:solidFill>
                <a:latin typeface="Verdana" charset="0"/>
              </a:rPr>
              <a:t>(Monday, Wednesday, Thursday)</a:t>
            </a:r>
          </a:p>
        </p:txBody>
      </p:sp>
      <p:sp>
        <p:nvSpPr>
          <p:cNvPr id="7" name="Rectangle 6"/>
          <p:cNvSpPr/>
          <p:nvPr/>
        </p:nvSpPr>
        <p:spPr>
          <a:xfrm>
            <a:off x="863600" y="1676400"/>
            <a:ext cx="3175000" cy="411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19700" y="1676400"/>
            <a:ext cx="3175000" cy="411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74123" name="TextBox 8"/>
          <p:cNvSpPr txBox="1">
            <a:spLocks noChangeArrowheads="1"/>
          </p:cNvSpPr>
          <p:nvPr/>
        </p:nvSpPr>
        <p:spPr bwMode="auto">
          <a:xfrm>
            <a:off x="1727200" y="292100"/>
            <a:ext cx="5765800" cy="4619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chemeClr val="bg2"/>
                </a:solidFill>
              </a:rPr>
              <a:t>Westfield HS, Fairfax County, VA</a:t>
            </a:r>
          </a:p>
        </p:txBody>
      </p:sp>
      <p:sp>
        <p:nvSpPr>
          <p:cNvPr id="174124" name="Rectangle 9"/>
          <p:cNvSpPr>
            <a:spLocks noChangeArrowheads="1"/>
          </p:cNvSpPr>
          <p:nvPr/>
        </p:nvSpPr>
        <p:spPr bwMode="auto">
          <a:xfrm>
            <a:off x="762000" y="6064250"/>
            <a:ext cx="767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bg2"/>
                </a:solidFill>
              </a:rPr>
              <a:t>http://www.fcps.edu/WestfieldHS/about_whs/bulldog_block.pdf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6912"/>
          </a:xfrm>
        </p:spPr>
        <p:txBody>
          <a:bodyPr/>
          <a:lstStyle/>
          <a:p>
            <a:r>
              <a:rPr lang="en-US" sz="3600" smtClean="0">
                <a:solidFill>
                  <a:schemeClr val="bg2"/>
                </a:solidFill>
              </a:rPr>
              <a:t>The Intervention/Enrichment Period</a:t>
            </a:r>
          </a:p>
        </p:txBody>
      </p:sp>
      <p:pic>
        <p:nvPicPr>
          <p:cNvPr id="169987" name="Content Placeholder 5" descr="HS with IE Period 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085850"/>
            <a:ext cx="9144000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00100" y="557213"/>
          <a:ext cx="8102605" cy="5998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7515"/>
                <a:gridCol w="1157515"/>
                <a:gridCol w="1157515"/>
                <a:gridCol w="1157515"/>
                <a:gridCol w="1157515"/>
                <a:gridCol w="1157515"/>
                <a:gridCol w="1157515"/>
              </a:tblGrid>
              <a:tr h="382322"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</a:rPr>
                        <a:t>Teacher</a:t>
                      </a:r>
                      <a:endParaRPr lang="en-US" dirty="0">
                        <a:ln>
                          <a:noFill/>
                        </a:ln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</a:rPr>
                        <a:t>A Day</a:t>
                      </a:r>
                      <a:endParaRPr lang="en-US" dirty="0">
                        <a:ln>
                          <a:noFill/>
                        </a:ln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</a:rPr>
                        <a:t>B Day</a:t>
                      </a:r>
                      <a:endParaRPr lang="en-US" dirty="0">
                        <a:ln>
                          <a:noFill/>
                        </a:ln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</a:rPr>
                        <a:t>C Day</a:t>
                      </a:r>
                      <a:endParaRPr lang="en-US" dirty="0">
                        <a:ln>
                          <a:noFill/>
                        </a:ln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</a:rPr>
                        <a:t>D Day</a:t>
                      </a:r>
                      <a:endParaRPr lang="en-US" dirty="0">
                        <a:ln>
                          <a:noFill/>
                        </a:ln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</a:rPr>
                        <a:t>E Day</a:t>
                      </a:r>
                      <a:endParaRPr lang="en-US" dirty="0">
                        <a:ln>
                          <a:noFill/>
                        </a:ln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</a:rPr>
                        <a:t>F Day</a:t>
                      </a:r>
                      <a:endParaRPr lang="en-US" dirty="0">
                        <a:ln>
                          <a:noFill/>
                        </a:ln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82322"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noFill/>
                          </a:ln>
                        </a:rPr>
                        <a:t>Math TA</a:t>
                      </a:r>
                      <a:endParaRPr lang="en-US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Dept.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ALG. 1 Int.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n>
                            <a:noFill/>
                          </a:ln>
                        </a:rPr>
                        <a:t>Advisory</a:t>
                      </a:r>
                      <a:endParaRPr lang="en-US" sz="1800" b="1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ALG. 1 Int.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Math Club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Alg.</a:t>
                      </a:r>
                      <a:r>
                        <a:rPr lang="en-US" sz="1400" b="1" kern="120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 Int.</a:t>
                      </a:r>
                      <a:endParaRPr lang="en-US" sz="1400" b="1" kern="120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588"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noFill/>
                          </a:ln>
                        </a:rPr>
                        <a:t>Math TB</a:t>
                      </a:r>
                      <a:endParaRPr lang="en-US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Dept.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 Calc. Help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</a:rPr>
                        <a:t>Advisory</a:t>
                      </a:r>
                      <a:endParaRPr lang="en-US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ALG. 2 Int.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 Calc. Help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ALG. 2 Int.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322"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noFill/>
                          </a:ln>
                        </a:rPr>
                        <a:t>SS TA</a:t>
                      </a:r>
                      <a:endParaRPr lang="en-US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Forensics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Dept.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</a:rPr>
                        <a:t>Advisory</a:t>
                      </a:r>
                      <a:endParaRPr lang="en-US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 Int.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 Int.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 Int.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322"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noFill/>
                          </a:ln>
                        </a:rPr>
                        <a:t>SS TB</a:t>
                      </a:r>
                      <a:endParaRPr lang="en-US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 H Int.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Dept.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</a:rPr>
                        <a:t>Advisory</a:t>
                      </a:r>
                      <a:endParaRPr lang="en-US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 H Int.</a:t>
                      </a:r>
                      <a:endParaRPr lang="en-US" sz="1400" b="1" kern="120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 H Int.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Stu. </a:t>
                      </a:r>
                      <a:r>
                        <a:rPr lang="en-US" sz="1400" b="1" kern="120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Gov’t</a:t>
                      </a:r>
                      <a:endParaRPr lang="en-US" sz="1400" b="1" kern="120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9588"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noFill/>
                          </a:ln>
                        </a:rPr>
                        <a:t>SC TA</a:t>
                      </a:r>
                      <a:endParaRPr lang="en-US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 Bio. Help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Bio. Int.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</a:rPr>
                        <a:t>Advisory</a:t>
                      </a:r>
                      <a:endParaRPr lang="en-US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Dept.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Bio. Int.</a:t>
                      </a:r>
                      <a:endParaRPr lang="en-US" sz="1400" b="1" kern="120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Bio. Int.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588"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noFill/>
                          </a:ln>
                        </a:rPr>
                        <a:t>SC TB</a:t>
                      </a:r>
                      <a:endParaRPr lang="en-US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 Chem. Help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Chem. Int.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mtClean="0">
                          <a:ln>
                            <a:noFill/>
                          </a:ln>
                        </a:rPr>
                        <a:t>Advisory</a:t>
                      </a:r>
                      <a:endParaRPr lang="en-US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Dept.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Chem. Int.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Chem. Int.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322"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noFill/>
                          </a:ln>
                        </a:rPr>
                        <a:t>Eng. TA</a:t>
                      </a:r>
                      <a:endParaRPr lang="en-US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Eng. 9 Int.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Eng. 10 Int.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</a:rPr>
                        <a:t>Advisory</a:t>
                      </a:r>
                      <a:endParaRPr lang="en-US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Eng. 9 Int.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Dept.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Eng. 10 Int.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588"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noFill/>
                          </a:ln>
                        </a:rPr>
                        <a:t>Eng.</a:t>
                      </a:r>
                      <a:r>
                        <a:rPr lang="en-US" baseline="0" dirty="0" smtClean="0">
                          <a:ln>
                            <a:noFill/>
                          </a:ln>
                        </a:rPr>
                        <a:t> TB</a:t>
                      </a:r>
                      <a:endParaRPr lang="en-US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Eng. 11 Int.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Eng. 12</a:t>
                      </a:r>
                      <a:r>
                        <a:rPr lang="en-US" sz="1400" b="1" kern="120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</a:rPr>
                        <a:t>Advisory</a:t>
                      </a:r>
                      <a:endParaRPr lang="en-US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Eng. 11 Int.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Dept.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  <a:r>
                        <a:rPr lang="en-US" sz="1400" b="1" kern="120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Eng.  Help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382322"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noFill/>
                          </a:ln>
                        </a:rPr>
                        <a:t>Band</a:t>
                      </a:r>
                      <a:endParaRPr lang="en-US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Jazz Band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</a:rPr>
                        <a:t>Advisory</a:t>
                      </a:r>
                      <a:endParaRPr lang="en-US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Jazz Band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Dept.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2322"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noFill/>
                          </a:ln>
                        </a:rPr>
                        <a:t>Choir</a:t>
                      </a:r>
                      <a:endParaRPr lang="en-US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Girls 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Choral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</a:rPr>
                        <a:t>Advisory</a:t>
                      </a:r>
                      <a:endParaRPr lang="en-US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Girls 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Choral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Dept.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18450"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noFill/>
                          </a:ln>
                        </a:rPr>
                        <a:t>SPED</a:t>
                      </a:r>
                      <a:endParaRPr lang="en-US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Learning</a:t>
                      </a:r>
                      <a:r>
                        <a:rPr lang="en-US" sz="1400" b="1" kern="120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Support</a:t>
                      </a:r>
                      <a:endParaRPr lang="en-US" sz="1400" b="1" kern="120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Learning</a:t>
                      </a:r>
                      <a:r>
                        <a:rPr lang="en-US" sz="1400" b="1" kern="120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Support</a:t>
                      </a:r>
                      <a:endParaRPr lang="en-US" sz="1400" b="1" kern="120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n>
                            <a:noFill/>
                          </a:ln>
                        </a:rPr>
                        <a:t>Advisory</a:t>
                      </a:r>
                      <a:endParaRPr lang="en-US" dirty="0" smtClean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Learning</a:t>
                      </a:r>
                      <a:r>
                        <a:rPr lang="en-US" sz="1400" b="1" kern="120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Support</a:t>
                      </a:r>
                      <a:endParaRPr lang="en-US" sz="1400" b="1" kern="120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Learning</a:t>
                      </a:r>
                      <a:r>
                        <a:rPr lang="en-US" sz="1400" b="1" kern="120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Support</a:t>
                      </a:r>
                      <a:endParaRPr lang="en-US" sz="1400" b="1" kern="120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Dept.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735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n>
                            <a:noFill/>
                          </a:ln>
                        </a:rPr>
                        <a:t>Attendance</a:t>
                      </a:r>
                      <a:endParaRPr lang="en-US" sz="1400" b="1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Make-up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Make-up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n>
                            <a:noFill/>
                          </a:ln>
                        </a:rPr>
                        <a:t>Advisory</a:t>
                      </a:r>
                      <a:endParaRPr lang="en-US" b="1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Make-up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Make-up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Make-up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7356"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noFill/>
                          </a:ln>
                        </a:rPr>
                        <a:t>CTE TA</a:t>
                      </a:r>
                      <a:endParaRPr lang="en-US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</a:rPr>
                        <a:t>Advisory</a:t>
                      </a:r>
                      <a:endParaRPr lang="en-US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en-US" sz="1800" b="1" kern="120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Tube</a:t>
                      </a:r>
                      <a:endParaRPr lang="en-US" sz="1800" b="1" kern="120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Dept.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72156" name="TextBox 4"/>
          <p:cNvSpPr txBox="1">
            <a:spLocks noChangeArrowheads="1"/>
          </p:cNvSpPr>
          <p:nvPr/>
        </p:nvSpPr>
        <p:spPr bwMode="auto">
          <a:xfrm>
            <a:off x="1714500" y="-4763"/>
            <a:ext cx="609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chemeClr val="bg2"/>
                </a:solidFill>
              </a:rPr>
              <a:t>Sample “Enhancement Period” Schedule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66738" y="638175"/>
            <a:ext cx="7951787" cy="1143000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423E26"/>
                </a:solidFill>
              </a:rPr>
              <a:t>Time Allocation Chart</a:t>
            </a:r>
          </a:p>
        </p:txBody>
      </p:sp>
      <p:sp>
        <p:nvSpPr>
          <p:cNvPr id="32771" name="AutoShape 3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3429000" y="2743200"/>
            <a:ext cx="2743200" cy="2057400"/>
          </a:xfrm>
          <a:prstGeom prst="actionButtonForwardNex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66738" y="638175"/>
            <a:ext cx="7951787" cy="1143000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423E26"/>
                </a:solidFill>
              </a:rPr>
              <a:t>Scheduling the High School Intervention/Enrichment Period</a:t>
            </a:r>
          </a:p>
        </p:txBody>
      </p:sp>
      <p:sp>
        <p:nvSpPr>
          <p:cNvPr id="49155" name="AutoShape 3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3429000" y="2743200"/>
            <a:ext cx="2743200" cy="2057400"/>
          </a:xfrm>
          <a:prstGeom prst="actionButtonForwardNex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Key Factors: I/E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688" y="1531938"/>
            <a:ext cx="7062787" cy="480695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Scheduling the Intervention/Enrichment period is easy compared to organizing  and preparing for instruction within it.</a:t>
            </a:r>
          </a:p>
          <a:p>
            <a:pPr>
              <a:defRPr/>
            </a:pPr>
            <a:r>
              <a:rPr lang="en-US" dirty="0" smtClean="0"/>
              <a:t>All students and staff must be productively engaged during the period.</a:t>
            </a:r>
          </a:p>
          <a:p>
            <a:pPr>
              <a:defRPr/>
            </a:pPr>
            <a:r>
              <a:rPr lang="en-US" dirty="0" smtClean="0"/>
              <a:t>Clear, consistent, and involved leadership is required to ensure that assessment, data analysis, </a:t>
            </a:r>
            <a:r>
              <a:rPr lang="en-US" dirty="0" err="1" smtClean="0"/>
              <a:t>tiering</a:t>
            </a:r>
            <a:r>
              <a:rPr lang="en-US" dirty="0" smtClean="0"/>
              <a:t>, planning intervention and enrichment instruction, and progress monitoring all are carried through.</a:t>
            </a:r>
          </a:p>
          <a:p>
            <a:pPr>
              <a:defRPr/>
            </a:pPr>
            <a:r>
              <a:rPr lang="en-US" dirty="0" smtClean="0"/>
              <a:t>Time must be allocated for planning for groupings and instructional activities.</a:t>
            </a:r>
          </a:p>
          <a:p>
            <a:pPr>
              <a:defRPr/>
            </a:pPr>
            <a:r>
              <a:rPr lang="en-US" dirty="0" smtClean="0"/>
              <a:t>It may be wise to select specific programs for enrichment and/or intervention activities rather than having teachers design their own.</a:t>
            </a:r>
          </a:p>
          <a:p>
            <a:pPr>
              <a:defRPr/>
            </a:pPr>
            <a:r>
              <a:rPr lang="en-US" dirty="0" smtClean="0"/>
              <a:t>It may be wise to start out providing  interventions in one subject only, most likely language arts.</a:t>
            </a:r>
          </a:p>
          <a:p>
            <a:pPr>
              <a:defRPr/>
            </a:pPr>
            <a:r>
              <a:rPr lang="en-US" dirty="0" smtClean="0"/>
              <a:t>A standard assessment tool should be used to determine groupings (</a:t>
            </a:r>
            <a:r>
              <a:rPr lang="en-US" dirty="0" err="1" smtClean="0"/>
              <a:t>Dibles</a:t>
            </a:r>
            <a:r>
              <a:rPr lang="en-US" dirty="0" smtClean="0"/>
              <a:t>, PALS,  district quarterly assessments, etc.).</a:t>
            </a:r>
          </a:p>
          <a:p>
            <a:pPr>
              <a:defRPr/>
            </a:pPr>
            <a:r>
              <a:rPr lang="en-US" dirty="0" smtClean="0"/>
              <a:t>An Response to Intervention (RTI) type tier structure based upon this assessment is necessary to allocate students to enrichment,  moderate intervention and intensive intervention groups.</a:t>
            </a:r>
          </a:p>
          <a:p>
            <a:pPr>
              <a:defRPr/>
            </a:pPr>
            <a:r>
              <a:rPr lang="en-US" dirty="0" smtClean="0"/>
              <a:t>A decision must be made as to whether or not special services (i.e. special education or  ESOL) will be “the” intervention for some qualifying students during the I/E time or will they be served at a different time by those professionals.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" y="831850"/>
            <a:ext cx="8820150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extBox 4">
            <a:hlinkClick r:id="rId3"/>
          </p:cNvPr>
          <p:cNvSpPr txBox="1">
            <a:spLocks noChangeArrowheads="1"/>
          </p:cNvSpPr>
          <p:nvPr/>
        </p:nvSpPr>
        <p:spPr bwMode="auto">
          <a:xfrm>
            <a:off x="1104900" y="247650"/>
            <a:ext cx="7200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www.schoolschedulingassociates.com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81025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sz="1400" dirty="0" smtClean="0"/>
              <a:t>Ball, W. H. and Brewer, P. F. (2000). Socratic seminars in the block.  Larchmont, NY. Eye On Education.</a:t>
            </a:r>
          </a:p>
          <a:p>
            <a:pPr>
              <a:lnSpc>
                <a:spcPct val="110000"/>
              </a:lnSpc>
            </a:pPr>
            <a:r>
              <a:rPr lang="en-US" sz="1400" dirty="0" err="1" smtClean="0"/>
              <a:t>Blaz</a:t>
            </a:r>
            <a:r>
              <a:rPr lang="en-US" sz="1400" dirty="0" smtClean="0"/>
              <a:t>, D. (1998). </a:t>
            </a:r>
            <a:r>
              <a:rPr lang="en-US" sz="1400" u="sng" dirty="0" smtClean="0"/>
              <a:t>Teaching foreign languages in the block</a:t>
            </a:r>
            <a:r>
              <a:rPr lang="en-US" sz="1400" dirty="0" smtClean="0"/>
              <a:t>. Larchmont, NY: Eye on Education.</a:t>
            </a:r>
          </a:p>
          <a:p>
            <a:pPr>
              <a:lnSpc>
                <a:spcPct val="110000"/>
              </a:lnSpc>
            </a:pPr>
            <a:r>
              <a:rPr lang="en-US" sz="1400" dirty="0" smtClean="0"/>
              <a:t>Canady, R. L. &amp; Rettig, M. D. (Eds.) (1996). </a:t>
            </a:r>
            <a:r>
              <a:rPr lang="en-US" sz="1400" u="sng" dirty="0" smtClean="0"/>
              <a:t>Teaching in the block: Strategies for engaging active learners</a:t>
            </a:r>
            <a:r>
              <a:rPr lang="en-US" sz="1400" dirty="0" smtClean="0"/>
              <a:t>. Larchmont, NY: Eye On Education.</a:t>
            </a:r>
          </a:p>
          <a:p>
            <a:pPr>
              <a:lnSpc>
                <a:spcPct val="110000"/>
              </a:lnSpc>
            </a:pPr>
            <a:r>
              <a:rPr lang="en-US" sz="1400" dirty="0" smtClean="0"/>
              <a:t>Canady, R. L. &amp; Rettig, M. D. (1995). </a:t>
            </a:r>
            <a:r>
              <a:rPr lang="en-US" sz="1400" u="sng" dirty="0" smtClean="0"/>
              <a:t>Block scheduling: A catalyst for change in high school</a:t>
            </a:r>
            <a:r>
              <a:rPr lang="en-US" sz="1400" dirty="0" smtClean="0"/>
              <a:t>. Larchmont, NY: Eye on Education.</a:t>
            </a:r>
          </a:p>
          <a:p>
            <a:pPr>
              <a:lnSpc>
                <a:spcPct val="110000"/>
              </a:lnSpc>
            </a:pPr>
            <a:r>
              <a:rPr lang="en-US" sz="1400" dirty="0" smtClean="0"/>
              <a:t>Conti-</a:t>
            </a:r>
            <a:r>
              <a:rPr lang="en-US" sz="1400" dirty="0" err="1" smtClean="0"/>
              <a:t>D’Antonio</a:t>
            </a:r>
            <a:r>
              <a:rPr lang="en-US" sz="1400" dirty="0" smtClean="0"/>
              <a:t>, M., </a:t>
            </a:r>
            <a:r>
              <a:rPr lang="en-US" sz="1400" dirty="0" err="1" smtClean="0"/>
              <a:t>Bertrando</a:t>
            </a:r>
            <a:r>
              <a:rPr lang="en-US" sz="1400" dirty="0" smtClean="0"/>
              <a:t>, R. and </a:t>
            </a:r>
            <a:r>
              <a:rPr lang="en-US" sz="1400" dirty="0" err="1" smtClean="0"/>
              <a:t>Eisenberger</a:t>
            </a:r>
            <a:r>
              <a:rPr lang="en-US" sz="1400" dirty="0" smtClean="0"/>
              <a:t>, J. (1998).  </a:t>
            </a:r>
            <a:r>
              <a:rPr lang="en-US" sz="1400" u="sng" dirty="0" smtClean="0"/>
              <a:t>Supporting students with learning needs in the block</a:t>
            </a:r>
            <a:r>
              <a:rPr lang="en-US" sz="1400" dirty="0" smtClean="0"/>
              <a:t>.  Larchmont, NY: Eye on Education.</a:t>
            </a:r>
          </a:p>
          <a:p>
            <a:pPr>
              <a:lnSpc>
                <a:spcPct val="110000"/>
              </a:lnSpc>
            </a:pPr>
            <a:r>
              <a:rPr lang="en-US" sz="1400" dirty="0" err="1" smtClean="0"/>
              <a:t>Gilkey</a:t>
            </a:r>
            <a:r>
              <a:rPr lang="en-US" sz="1400" dirty="0" smtClean="0"/>
              <a:t>, S. N. and Hunt, C. H. (1998).  Teaching mathematics in the block. Larchmont, NY: Eye on Education.</a:t>
            </a:r>
          </a:p>
          <a:p>
            <a:pPr>
              <a:lnSpc>
                <a:spcPct val="110000"/>
              </a:lnSpc>
            </a:pPr>
            <a:r>
              <a:rPr lang="en-US" sz="1400" dirty="0" err="1" smtClean="0"/>
              <a:t>Pettus</a:t>
            </a:r>
            <a:r>
              <a:rPr lang="en-US" sz="1400" dirty="0" smtClean="0"/>
              <a:t>,  A. and Blosser, M. (2001). Teaching science in the block.  Larchmont, NY. Eye On Education.</a:t>
            </a:r>
          </a:p>
          <a:p>
            <a:pPr>
              <a:lnSpc>
                <a:spcPct val="110000"/>
              </a:lnSpc>
            </a:pPr>
            <a:r>
              <a:rPr lang="en-US" sz="1400" dirty="0" smtClean="0"/>
              <a:t>Canady, R. L. &amp; Rettig, M. D. (2008). Elementary school scheduling: Enhancing instruction to increase student achievement. Larchmont, NY: Eye on Education.</a:t>
            </a:r>
          </a:p>
          <a:p>
            <a:pPr>
              <a:lnSpc>
                <a:spcPct val="110000"/>
              </a:lnSpc>
            </a:pPr>
            <a:r>
              <a:rPr lang="en-US" sz="1400" dirty="0" smtClean="0"/>
              <a:t>Rettig, M. D., McCullough, L. L., Santos, K. E., Watson, C. R. (2004). From Rigorous Standards to Student Achievement: A Practical Process.  Larchmont, NY: Eye On Education.</a:t>
            </a:r>
          </a:p>
          <a:p>
            <a:pPr>
              <a:lnSpc>
                <a:spcPct val="110000"/>
              </a:lnSpc>
            </a:pPr>
            <a:r>
              <a:rPr lang="en-US" sz="1400" dirty="0" smtClean="0"/>
              <a:t>Rettig, M. D. &amp; Canady, R. L. (2000). Scheduling strategies for middle schools. Larchmont, NY: Eye On Education.</a:t>
            </a:r>
          </a:p>
          <a:p>
            <a:pPr>
              <a:lnSpc>
                <a:spcPct val="110000"/>
              </a:lnSpc>
            </a:pPr>
            <a:r>
              <a:rPr lang="en-US" sz="1400" dirty="0" smtClean="0"/>
              <a:t>Rettig, M. D. &amp; Canady, R. L. (1998). High failure rates in required mathematics courses: Can a modified block schedule be part of the cure? NASSP Bulletin,82(596), 56-65.</a:t>
            </a:r>
          </a:p>
          <a:p>
            <a:pPr>
              <a:lnSpc>
                <a:spcPct val="110000"/>
              </a:lnSpc>
            </a:pPr>
            <a:r>
              <a:rPr lang="en-US" sz="1400" dirty="0" smtClean="0"/>
              <a:t>Rettig, M. D., McCullough, L. L., Santos, K.E., and Watson, C.R. (2004). From rigorous standards to student achievement: A practical process. Larchmont, NY: Eye on Education. </a:t>
            </a:r>
          </a:p>
          <a:p>
            <a:pPr>
              <a:lnSpc>
                <a:spcPct val="110000"/>
              </a:lnSpc>
            </a:pPr>
            <a:r>
              <a:rPr lang="en-US" sz="1400" dirty="0" err="1" smtClean="0"/>
              <a:t>Strzepek</a:t>
            </a:r>
            <a:r>
              <a:rPr lang="en-US" sz="1400" dirty="0" smtClean="0"/>
              <a:t>, J. E., Newton, J., and Walker, L. D. (2000). Teaching English in the block. Larchmont, NY: Eye On Education.</a:t>
            </a:r>
          </a:p>
          <a:p>
            <a:pPr>
              <a:lnSpc>
                <a:spcPct val="110000"/>
              </a:lnSpc>
            </a:pPr>
            <a:endParaRPr lang="en-US" sz="1200" dirty="0" smtClean="0"/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546100" y="311150"/>
            <a:ext cx="193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References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34963" y="669925"/>
            <a:ext cx="7848600" cy="803275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000" cap="none" smtClean="0">
                <a:solidFill>
                  <a:schemeClr val="tx2"/>
                </a:solidFill>
                <a:latin typeface="Century" pitchFamily="18" charset="0"/>
              </a:rPr>
              <a:t>However…remember the prime rule of school scheduling: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63625" y="2308225"/>
            <a:ext cx="7062788" cy="3397250"/>
          </a:xfrm>
        </p:spPr>
        <p:txBody>
          <a:bodyPr/>
          <a:lstStyle/>
          <a:p>
            <a:pPr marL="0" algn="ctr">
              <a:buFont typeface="Monotype Sorts"/>
              <a:buNone/>
            </a:pPr>
            <a:r>
              <a:rPr lang="en-US" sz="6000" smtClean="0">
                <a:solidFill>
                  <a:schemeClr val="tx2"/>
                </a:solidFill>
              </a:rPr>
              <a:t>To put something in, you must take something out</a:t>
            </a:r>
            <a:r>
              <a:rPr lang="en-US" sz="6600" smtClean="0">
                <a:solidFill>
                  <a:schemeClr val="tx2"/>
                </a:solidFill>
              </a:rPr>
              <a:t>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34963" y="479425"/>
            <a:ext cx="7848600" cy="803275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cap="none" smtClean="0">
                <a:solidFill>
                  <a:schemeClr val="tx2"/>
                </a:solidFill>
                <a:latin typeface="Century" pitchFamily="18" charset="0"/>
              </a:rPr>
              <a:t>Caveat emptor!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98500" y="1355725"/>
            <a:ext cx="7810500" cy="4003675"/>
          </a:xfrm>
        </p:spPr>
        <p:txBody>
          <a:bodyPr/>
          <a:lstStyle/>
          <a:p>
            <a:pPr marL="0" algn="ctr">
              <a:buFont typeface="Monotype Sorts"/>
              <a:buNone/>
            </a:pPr>
            <a:r>
              <a:rPr lang="en-US" sz="3200" smtClean="0">
                <a:solidFill>
                  <a:schemeClr val="tx2"/>
                </a:solidFill>
              </a:rPr>
              <a:t>Scheduling the Intervention/Enrichment period is relatively easy. </a:t>
            </a:r>
          </a:p>
          <a:p>
            <a:pPr marL="0" algn="ctr">
              <a:buFont typeface="Monotype Sorts"/>
              <a:buNone/>
            </a:pPr>
            <a:r>
              <a:rPr lang="en-US" sz="3200" smtClean="0">
                <a:solidFill>
                  <a:schemeClr val="tx2"/>
                </a:solidFill>
              </a:rPr>
              <a:t>Changing the culture of a school to one in which teachers and administrators collaborate on data analysis, progress monitoring, and the organizational tasks necessary to make the I/E period truly responsive to students’ learning needs is very difficult!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09688" y="1531938"/>
          <a:ext cx="7062787" cy="480695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Intervention/Enrichment Processes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09688" y="1531938"/>
            <a:ext cx="7186612" cy="48069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/>
              <a:t>Tier 1: Learn basic curriculum through typical instruction </a:t>
            </a:r>
            <a:r>
              <a:rPr lang="en-US" sz="3200" dirty="0" err="1" smtClean="0"/>
              <a:t>w</a:t>
            </a:r>
            <a:r>
              <a:rPr lang="en-US" sz="3200" dirty="0" smtClean="0"/>
              <a:t>/differentiation.</a:t>
            </a:r>
          </a:p>
          <a:p>
            <a:pPr>
              <a:defRPr/>
            </a:pPr>
            <a:r>
              <a:rPr lang="en-US" sz="3200" dirty="0" smtClean="0"/>
              <a:t>Tier 2: Need periodic intervention; should receive enrichment when not receiving intervention.</a:t>
            </a:r>
          </a:p>
          <a:p>
            <a:pPr>
              <a:defRPr/>
            </a:pPr>
            <a:r>
              <a:rPr lang="en-US" sz="3200" dirty="0" smtClean="0"/>
              <a:t>Tier 3: Need long-term and intensive intervention; enrichment???</a:t>
            </a:r>
            <a:endParaRPr lang="en-US" sz="3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RTI  Student Tiers	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09688" y="1531938"/>
            <a:ext cx="7062787" cy="48069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/>
              <a:t>Elementary School: Within Class, Within Grade, Multiple-Grade, School-wide</a:t>
            </a:r>
          </a:p>
          <a:p>
            <a:pPr>
              <a:defRPr/>
            </a:pPr>
            <a:r>
              <a:rPr lang="en-US" sz="3600" dirty="0" smtClean="0"/>
              <a:t>Middle School: Within Team, Within Grade, School-wide</a:t>
            </a:r>
          </a:p>
          <a:p>
            <a:pPr>
              <a:defRPr/>
            </a:pPr>
            <a:r>
              <a:rPr lang="en-US" sz="3600" dirty="0" smtClean="0"/>
              <a:t>High School: Partial School-wide (multiple periods) and School-wide</a:t>
            </a:r>
            <a:endParaRPr lang="en-US" sz="36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I/E Organization	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elebration">
  <a:themeElements>
    <a:clrScheme name="Custom 1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000000"/>
      </a:hlink>
      <a:folHlink>
        <a:srgbClr val="FFC000"/>
      </a:folHlink>
    </a:clrScheme>
    <a:fontScheme name="Celebration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000000"/>
    </a:hlink>
    <a:folHlink>
      <a:srgbClr val="FFC000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000000"/>
    </a:hlink>
    <a:folHlink>
      <a:srgbClr val="FFC000"/>
    </a:folHlink>
  </a:clrScheme>
</a:themeOverride>
</file>

<file path=ppt/theme/themeOverride3.xml><?xml version="1.0" encoding="utf-8"?>
<a:themeOverride xmlns:a="http://schemas.openxmlformats.org/drawingml/2006/main">
  <a:clrScheme name="Custom 1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000000"/>
    </a:hlink>
    <a:folHlink>
      <a:srgbClr val="FFC000"/>
    </a:folHlink>
  </a:clrScheme>
</a:themeOverride>
</file>

<file path=ppt/theme/themeOverride4.xml><?xml version="1.0" encoding="utf-8"?>
<a:themeOverride xmlns:a="http://schemas.openxmlformats.org/drawingml/2006/main">
  <a:clrScheme name="Custom 1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000000"/>
    </a:hlink>
    <a:folHlink>
      <a:srgbClr val="FFC000"/>
    </a:folHlink>
  </a:clrScheme>
</a:themeOverride>
</file>

<file path=ppt/theme/themeOverride5.xml><?xml version="1.0" encoding="utf-8"?>
<a:themeOverride xmlns:a="http://schemas.openxmlformats.org/drawingml/2006/main">
  <a:clrScheme name="Custom 1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000000"/>
    </a:hlink>
    <a:folHlink>
      <a:srgbClr val="FFC000"/>
    </a:folHlink>
  </a:clrScheme>
</a:themeOverride>
</file>

<file path=ppt/theme/themeOverride6.xml><?xml version="1.0" encoding="utf-8"?>
<a:themeOverride xmlns:a="http://schemas.openxmlformats.org/drawingml/2006/main">
  <a:clrScheme name="Custom 1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000000"/>
    </a:hlink>
    <a:folHlink>
      <a:srgbClr val="FFC000"/>
    </a:folHlink>
  </a:clrScheme>
</a:themeOverride>
</file>

<file path=ppt/theme/themeOverride7.xml><?xml version="1.0" encoding="utf-8"?>
<a:themeOverride xmlns:a="http://schemas.openxmlformats.org/drawingml/2006/main">
  <a:clrScheme name="Custom 1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000000"/>
    </a:hlink>
    <a:folHlink>
      <a:srgbClr val="FFC000"/>
    </a:folHlink>
  </a:clrScheme>
</a:themeOverride>
</file>

<file path=ppt/theme/themeOverride8.xml><?xml version="1.0" encoding="utf-8"?>
<a:themeOverride xmlns:a="http://schemas.openxmlformats.org/drawingml/2006/main">
  <a:clrScheme name="Custom 1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000000"/>
    </a:hlink>
    <a:folHlink>
      <a:srgbClr val="FFC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20681</TotalTime>
  <Words>4728</Words>
  <Application>Microsoft Macintosh PowerPoint</Application>
  <PresentationFormat>On-screen Show (4:3)</PresentationFormat>
  <Paragraphs>731</Paragraphs>
  <Slides>43</Slides>
  <Notes>42</Notes>
  <HiddenSlides>1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Celebration</vt:lpstr>
      <vt:lpstr>Microsoft Excel 97 - 2004 Worksheet</vt:lpstr>
      <vt:lpstr>Slide 1</vt:lpstr>
      <vt:lpstr> Agenda</vt:lpstr>
      <vt:lpstr>I/E Scheduling Issues</vt:lpstr>
      <vt:lpstr>Time Allocation Chart</vt:lpstr>
      <vt:lpstr>However…remember the prime rule of school scheduling:</vt:lpstr>
      <vt:lpstr>Caveat emptor!</vt:lpstr>
      <vt:lpstr>Intervention/Enrichment Processes</vt:lpstr>
      <vt:lpstr>RTI  Student Tiers </vt:lpstr>
      <vt:lpstr>I/E Organization </vt:lpstr>
      <vt:lpstr>Slide 10</vt:lpstr>
      <vt:lpstr>Slide 11</vt:lpstr>
      <vt:lpstr>Elementary School Scheduling of the Intervention/Enrichment Period</vt:lpstr>
      <vt:lpstr>Two I/E Periods per Grade Level</vt:lpstr>
      <vt:lpstr>Two Basic Approaches  to I/E Organization in Elementary Schools</vt:lpstr>
      <vt:lpstr>Slide 15</vt:lpstr>
      <vt:lpstr>Slide 16</vt:lpstr>
      <vt:lpstr>MS and HS I/E Scheduling Ideas</vt:lpstr>
      <vt:lpstr>The Four-Block Schedule with an        Intervention/Enrichment Period</vt:lpstr>
      <vt:lpstr>I/E Period Placement Options</vt:lpstr>
      <vt:lpstr>Slide 20</vt:lpstr>
      <vt:lpstr>I/E Period Placed in 1st Period Slot</vt:lpstr>
      <vt:lpstr>Slide 22</vt:lpstr>
      <vt:lpstr>I/E Period Placed after Block I </vt:lpstr>
      <vt:lpstr>Slide 24</vt:lpstr>
      <vt:lpstr>Three Grade Level I/E Periods Built Around Block I</vt:lpstr>
      <vt:lpstr>Slide 26</vt:lpstr>
      <vt:lpstr>Two (6th &amp; 7-8) I/E Periods Built Around Block I</vt:lpstr>
      <vt:lpstr>Slide 28</vt:lpstr>
      <vt:lpstr>Three Grade Level I/E Periods Built Around Early Lunch</vt:lpstr>
      <vt:lpstr>Slide 30</vt:lpstr>
      <vt:lpstr>Three Grade Level I/E Periods Built Around Late Lunch</vt:lpstr>
      <vt:lpstr>Other I/E Period Placement Options</vt:lpstr>
      <vt:lpstr>Kate Collins Plan For Intervention/Enrichment Period</vt:lpstr>
      <vt:lpstr>Two Basic Approaches  to I/E Organization in Middle Schools</vt:lpstr>
      <vt:lpstr>Slide 35</vt:lpstr>
      <vt:lpstr>The 8 A/B Schedule with and Intervention/Enrichment Block</vt:lpstr>
      <vt:lpstr>Slide 37</vt:lpstr>
      <vt:lpstr>The Intervention/Enrichment Period</vt:lpstr>
      <vt:lpstr>Slide 39</vt:lpstr>
      <vt:lpstr>Scheduling the High School Intervention/Enrichment Period</vt:lpstr>
      <vt:lpstr>Key Factors: I/E</vt:lpstr>
      <vt:lpstr>Slide 42</vt:lpstr>
      <vt:lpstr>Slide 43</vt:lpstr>
    </vt:vector>
  </TitlesOfParts>
  <Company>James Madison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Scheduling to Provide Time for Instructional Interventions in Elementary Schools</dc:title>
  <dc:creator>Michael D. Rettig</dc:creator>
  <cp:lastModifiedBy>Michael Rettig</cp:lastModifiedBy>
  <cp:revision>300</cp:revision>
  <cp:lastPrinted>2009-12-02T14:56:18Z</cp:lastPrinted>
  <dcterms:created xsi:type="dcterms:W3CDTF">2009-12-02T13:50:03Z</dcterms:created>
  <dcterms:modified xsi:type="dcterms:W3CDTF">2009-12-02T14:56:35Z</dcterms:modified>
</cp:coreProperties>
</file>